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39"/>
  </p:notesMasterIdLst>
  <p:sldIdLst>
    <p:sldId id="256" r:id="rId3"/>
    <p:sldId id="29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Lst>
  <p:sldSz cx="10058400" cy="7772400"/>
  <p:notesSz cx="9393238"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THN3alELgjryNN2W3Te66mFTC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3B6774-0DDC-47F3-B15E-DA311FCB01E1}">
  <a:tblStyle styleId="{353B6774-0DDC-47F3-B15E-DA311FCB01E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58"/>
    <p:restoredTop sz="94694"/>
  </p:normalViewPr>
  <p:slideViewPr>
    <p:cSldViewPr snapToGrid="0">
      <p:cViewPr varScale="1">
        <p:scale>
          <a:sx n="103" d="100"/>
          <a:sy n="103" d="100"/>
        </p:scale>
        <p:origin x="280" y="1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65850" y="530775"/>
            <a:ext cx="6262450" cy="2653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9300" y="3361600"/>
            <a:ext cx="7514575" cy="31846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0e7025eca_2_28: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70" name="Google Shape;70;g290e7025eca_2_28: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0f1c6548e_0_11: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0f1c6548e_0_11: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0e7025eca_2_92: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53" name="Google Shape;153;g290e7025eca_2_92: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90e7025eca_2_96: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58" name="Google Shape;158;g290e7025eca_2_96: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0e7025eca_2_100: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63" name="Google Shape;163;g290e7025eca_2_100: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0f1c6548e_0_18: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90f1c6548e_0_18: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0f1c6548e_0_62: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90f1c6548e_0_62: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0f1c6548e_0_22: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90f1c6548e_0_22: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90f1c6548e_0_32: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90f1c6548e_0_32: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0f1c6548e_0_36: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0f1c6548e_0_36: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0f1c6548e_0_41: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0f1c6548e_0_41: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90e7025eca_2_35: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77" name="Google Shape;77;g290e7025eca_2_35: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0f1c6548e_0_47: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0f1c6548e_0_47: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90f1c6548e_0_57: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90f1c6548e_0_57: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0f1c6548e_0_66:notes"/>
          <p:cNvSpPr>
            <a:spLocks noGrp="1" noRot="1" noChangeAspect="1"/>
          </p:cNvSpPr>
          <p:nvPr>
            <p:ph type="sldImg" idx="2"/>
          </p:nvPr>
        </p:nvSpPr>
        <p:spPr>
          <a:xfrm>
            <a:off x="1565850" y="530775"/>
            <a:ext cx="6262500" cy="265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90f1c6548e_0_66:notes"/>
          <p:cNvSpPr txBox="1">
            <a:spLocks noGrp="1"/>
          </p:cNvSpPr>
          <p:nvPr>
            <p:ph type="body" idx="1"/>
          </p:nvPr>
        </p:nvSpPr>
        <p:spPr>
          <a:xfrm>
            <a:off x="939300" y="3361600"/>
            <a:ext cx="75147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90e7025eca_2_104: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13" name="Google Shape;213;g290e7025eca_2_104: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0e7025eca_2_110: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20" name="Google Shape;220;g290e7025eca_2_110: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90e7025eca_2_115: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26" name="Google Shape;226;g290e7025eca_2_115: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90e7025eca_2_121: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33" name="Google Shape;233;g290e7025eca_2_121: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90e7025eca_2_128: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41" name="Google Shape;241;g290e7025eca_2_128: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90e7025eca_2_135: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49" name="Google Shape;249;g290e7025eca_2_135: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90e7025eca_2_142: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57" name="Google Shape;257;g290e7025eca_2_142: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0e7025eca_2_39: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82" name="Google Shape;82;g290e7025eca_2_39: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90e7025eca_2_148:notes"/>
          <p:cNvSpPr txBox="1">
            <a:spLocks noGrp="1"/>
          </p:cNvSpPr>
          <p:nvPr>
            <p:ph type="body" idx="1"/>
          </p:nvPr>
        </p:nvSpPr>
        <p:spPr>
          <a:xfrm>
            <a:off x="939300" y="3361600"/>
            <a:ext cx="7514575" cy="318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290e7025eca_2_148: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90e7025eca_2_152:notes"/>
          <p:cNvSpPr txBox="1">
            <a:spLocks noGrp="1"/>
          </p:cNvSpPr>
          <p:nvPr>
            <p:ph type="body" idx="1"/>
          </p:nvPr>
        </p:nvSpPr>
        <p:spPr>
          <a:xfrm>
            <a:off x="939300" y="3361600"/>
            <a:ext cx="7514575" cy="318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g290e7025eca_2_152: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90e7025eca_2_156:notes"/>
          <p:cNvSpPr txBox="1">
            <a:spLocks noGrp="1"/>
          </p:cNvSpPr>
          <p:nvPr>
            <p:ph type="body" idx="1"/>
          </p:nvPr>
        </p:nvSpPr>
        <p:spPr>
          <a:xfrm>
            <a:off x="939300" y="3361600"/>
            <a:ext cx="7514575" cy="318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90e7025eca_2_156: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90e7025eca_2_160:notes"/>
          <p:cNvSpPr txBox="1">
            <a:spLocks noGrp="1"/>
          </p:cNvSpPr>
          <p:nvPr>
            <p:ph type="body" idx="1"/>
          </p:nvPr>
        </p:nvSpPr>
        <p:spPr>
          <a:xfrm>
            <a:off x="0" y="0"/>
            <a:ext cx="3000000" cy="3000000"/>
          </a:xfrm>
          <a:prstGeom prst="rect">
            <a:avLst/>
          </a:prstGeom>
          <a:noFill/>
          <a:ln>
            <a:noFill/>
          </a:ln>
        </p:spPr>
        <p:txBody>
          <a:bodyPr spcFirstLastPara="1" wrap="square" lIns="80125" tIns="40050" rIns="80125" bIns="4005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79" name="Google Shape;279;g290e7025eca_2_160: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0e7025eca_2_169: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89" name="Google Shape;289;g290e7025eca_2_169: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0e7025eca_2_44:notes"/>
          <p:cNvSpPr txBox="1">
            <a:spLocks noGrp="1"/>
          </p:cNvSpPr>
          <p:nvPr>
            <p:ph type="body" idx="1"/>
          </p:nvPr>
        </p:nvSpPr>
        <p:spPr>
          <a:xfrm>
            <a:off x="939300" y="3361600"/>
            <a:ext cx="7514575" cy="318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290e7025eca_2_44: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0e7025eca_2_49: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94" name="Google Shape;94;g290e7025eca_2_49: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90e7025eca_2_61: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07" name="Google Shape;107;g290e7025eca_2_61: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0e7025eca_2_74: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21" name="Google Shape;121;g290e7025eca_2_74: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0e7025eca_2_82: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30" name="Google Shape;130;g290e7025eca_2_82: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0f1c6548e_0_0:notes"/>
          <p:cNvSpPr txBox="1">
            <a:spLocks noGrp="1"/>
          </p:cNvSpPr>
          <p:nvPr>
            <p:ph type="body" idx="1"/>
          </p:nvPr>
        </p:nvSpPr>
        <p:spPr>
          <a:xfrm>
            <a:off x="0" y="0"/>
            <a:ext cx="3000000" cy="3000000"/>
          </a:xfrm>
          <a:prstGeom prst="rect">
            <a:avLst/>
          </a:prstGeom>
          <a:noFill/>
          <a:ln>
            <a:noFill/>
          </a:ln>
        </p:spPr>
        <p:txBody>
          <a:bodyPr spcFirstLastPara="1" wrap="square" lIns="84450" tIns="42225" rIns="84450" bIns="42225"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41" name="Google Shape;141;g290f1c6548e_0_0:notes"/>
          <p:cNvSpPr>
            <a:spLocks noGrp="1" noRot="1" noChangeAspect="1"/>
          </p:cNvSpPr>
          <p:nvPr>
            <p:ph type="sldImg" idx="2"/>
          </p:nvPr>
        </p:nvSpPr>
        <p:spPr>
          <a:xfrm>
            <a:off x="2979738" y="530225"/>
            <a:ext cx="3433762"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2"/>
        <p:cNvGrpSpPr/>
        <p:nvPr/>
      </p:nvGrpSpPr>
      <p:grpSpPr>
        <a:xfrm>
          <a:off x="0" y="0"/>
          <a:ext cx="0" cy="0"/>
          <a:chOff x="0" y="0"/>
          <a:chExt cx="0" cy="0"/>
        </a:xfrm>
      </p:grpSpPr>
      <p:sp>
        <p:nvSpPr>
          <p:cNvPr id="13" name="Google Shape;13;p25"/>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5"/>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5"/>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49100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6"/>
          <p:cNvSpPr txBox="1">
            <a:spLocks noGrp="1"/>
          </p:cNvSpPr>
          <p:nvPr>
            <p:ph type="body" idx="1"/>
          </p:nvPr>
        </p:nvSpPr>
        <p:spPr>
          <a:xfrm>
            <a:off x="502412" y="1914101"/>
            <a:ext cx="9053575" cy="27813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600" b="0" i="0">
                <a:solidFill>
                  <a:srgbClr val="993232"/>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49100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502920" y="1787652"/>
            <a:ext cx="4375404"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27"/>
          <p:cNvSpPr txBox="1">
            <a:spLocks noGrp="1"/>
          </p:cNvSpPr>
          <p:nvPr>
            <p:ph type="body" idx="2"/>
          </p:nvPr>
        </p:nvSpPr>
        <p:spPr>
          <a:xfrm>
            <a:off x="5180457" y="2373050"/>
            <a:ext cx="4041140" cy="46462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800" b="0" i="0">
                <a:solidFill>
                  <a:srgbClr val="921F07"/>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28"/>
          <p:cNvSpPr txBox="1">
            <a:spLocks noGrp="1"/>
          </p:cNvSpPr>
          <p:nvPr>
            <p:ph type="ctrTitle"/>
          </p:nvPr>
        </p:nvSpPr>
        <p:spPr>
          <a:xfrm>
            <a:off x="754380" y="2409444"/>
            <a:ext cx="8549640" cy="163220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subTitle" idx="1"/>
          </p:nvPr>
        </p:nvSpPr>
        <p:spPr>
          <a:xfrm>
            <a:off x="1508760" y="4352544"/>
            <a:ext cx="7040879" cy="1943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49100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47"/>
        <p:cNvGrpSpPr/>
        <p:nvPr/>
      </p:nvGrpSpPr>
      <p:grpSpPr>
        <a:xfrm>
          <a:off x="0" y="0"/>
          <a:ext cx="0" cy="0"/>
          <a:chOff x="0" y="0"/>
          <a:chExt cx="0" cy="0"/>
        </a:xfrm>
      </p:grpSpPr>
      <p:sp>
        <p:nvSpPr>
          <p:cNvPr id="48" name="Google Shape;48;g290e7025eca_2_7"/>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290e7025eca_2_7"/>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290e7025eca_2_7"/>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1"/>
        <p:cNvGrpSpPr/>
        <p:nvPr/>
      </p:nvGrpSpPr>
      <p:grpSpPr>
        <a:xfrm>
          <a:off x="0" y="0"/>
          <a:ext cx="0" cy="0"/>
          <a:chOff x="0" y="0"/>
          <a:chExt cx="0" cy="0"/>
        </a:xfrm>
      </p:grpSpPr>
      <p:sp>
        <p:nvSpPr>
          <p:cNvPr id="52" name="Google Shape;52;g290e7025eca_2_11"/>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1" i="0">
                <a:solidFill>
                  <a:srgbClr val="49100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290e7025eca_2_11"/>
          <p:cNvSpPr txBox="1">
            <a:spLocks noGrp="1"/>
          </p:cNvSpPr>
          <p:nvPr>
            <p:ph type="body" idx="1"/>
          </p:nvPr>
        </p:nvSpPr>
        <p:spPr>
          <a:xfrm>
            <a:off x="502412" y="1914101"/>
            <a:ext cx="9053575" cy="2781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600" b="0" i="0">
                <a:solidFill>
                  <a:srgbClr val="993232"/>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g290e7025eca_2_11"/>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290e7025eca_2_11"/>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90e7025eca_2_11"/>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
        <p:nvSpPr>
          <p:cNvPr id="58" name="Google Shape;58;g290e7025eca_2_17"/>
          <p:cNvSpPr txBox="1">
            <a:spLocks noGrp="1"/>
          </p:cNvSpPr>
          <p:nvPr>
            <p:ph type="ctrTitle"/>
          </p:nvPr>
        </p:nvSpPr>
        <p:spPr>
          <a:xfrm>
            <a:off x="754380" y="2409444"/>
            <a:ext cx="8549640" cy="163220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290e7025eca_2_17"/>
          <p:cNvSpPr txBox="1">
            <a:spLocks noGrp="1"/>
          </p:cNvSpPr>
          <p:nvPr>
            <p:ph type="subTitle" idx="1"/>
          </p:nvPr>
        </p:nvSpPr>
        <p:spPr>
          <a:xfrm>
            <a:off x="1508760" y="4352544"/>
            <a:ext cx="7040879" cy="194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290e7025eca_2_17"/>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290e7025eca_2_17"/>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290e7025eca_2_17"/>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sp>
        <p:nvSpPr>
          <p:cNvPr id="64" name="Google Shape;64;g290e7025eca_2_23"/>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1" i="0">
                <a:solidFill>
                  <a:srgbClr val="49100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90e7025eca_2_23"/>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290e7025eca_2_23"/>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90e7025eca_2_23"/>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p:nvPr/>
        </p:nvSpPr>
        <p:spPr>
          <a:xfrm>
            <a:off x="458123" y="457201"/>
            <a:ext cx="9144000" cy="365760"/>
          </a:xfrm>
          <a:custGeom>
            <a:avLst/>
            <a:gdLst/>
            <a:ahLst/>
            <a:cxnLst/>
            <a:rect l="l" t="t" r="r" b="b"/>
            <a:pathLst>
              <a:path w="9144000" h="365759" extrusionOk="0">
                <a:moveTo>
                  <a:pt x="0" y="0"/>
                </a:moveTo>
                <a:lnTo>
                  <a:pt x="9144000" y="0"/>
                </a:lnTo>
                <a:lnTo>
                  <a:pt x="9144000" y="365760"/>
                </a:lnTo>
                <a:lnTo>
                  <a:pt x="0" y="365760"/>
                </a:lnTo>
                <a:lnTo>
                  <a:pt x="0" y="0"/>
                </a:lnTo>
                <a:close/>
              </a:path>
            </a:pathLst>
          </a:custGeom>
          <a:solidFill>
            <a:srgbClr val="AB454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24"/>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1" i="0" u="none" strike="noStrike" cap="none">
                <a:solidFill>
                  <a:srgbClr val="49100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4"/>
          <p:cNvSpPr txBox="1">
            <a:spLocks noGrp="1"/>
          </p:cNvSpPr>
          <p:nvPr>
            <p:ph type="body" idx="1"/>
          </p:nvPr>
        </p:nvSpPr>
        <p:spPr>
          <a:xfrm>
            <a:off x="502412" y="1914101"/>
            <a:ext cx="9053575" cy="27813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600" b="0" i="0" u="none" strike="noStrike" cap="none">
                <a:solidFill>
                  <a:srgbClr val="993232"/>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4"/>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g290e7025eca_2_0"/>
          <p:cNvSpPr/>
          <p:nvPr/>
        </p:nvSpPr>
        <p:spPr>
          <a:xfrm>
            <a:off x="458123" y="457201"/>
            <a:ext cx="9144000" cy="365760"/>
          </a:xfrm>
          <a:custGeom>
            <a:avLst/>
            <a:gdLst/>
            <a:ahLst/>
            <a:cxnLst/>
            <a:rect l="l" t="t" r="r" b="b"/>
            <a:pathLst>
              <a:path w="9144000" h="365759" extrusionOk="0">
                <a:moveTo>
                  <a:pt x="0" y="0"/>
                </a:moveTo>
                <a:lnTo>
                  <a:pt x="9144000" y="0"/>
                </a:lnTo>
                <a:lnTo>
                  <a:pt x="9144000" y="365760"/>
                </a:lnTo>
                <a:lnTo>
                  <a:pt x="0" y="365760"/>
                </a:lnTo>
                <a:lnTo>
                  <a:pt x="0" y="0"/>
                </a:lnTo>
                <a:close/>
              </a:path>
            </a:pathLst>
          </a:custGeom>
          <a:solidFill>
            <a:srgbClr val="AB45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g290e7025eca_2_0"/>
          <p:cNvSpPr txBox="1">
            <a:spLocks noGrp="1"/>
          </p:cNvSpPr>
          <p:nvPr>
            <p:ph type="title"/>
          </p:nvPr>
        </p:nvSpPr>
        <p:spPr>
          <a:xfrm>
            <a:off x="830453" y="1294063"/>
            <a:ext cx="8397492" cy="90043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9100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g290e7025eca_2_0"/>
          <p:cNvSpPr txBox="1">
            <a:spLocks noGrp="1"/>
          </p:cNvSpPr>
          <p:nvPr>
            <p:ph type="body" idx="1"/>
          </p:nvPr>
        </p:nvSpPr>
        <p:spPr>
          <a:xfrm>
            <a:off x="502412" y="1914101"/>
            <a:ext cx="9053575" cy="27813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600" b="0" i="0" u="none" strike="noStrike" cap="none">
                <a:solidFill>
                  <a:srgbClr val="99323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4" name="Google Shape;44;g290e7025eca_2_0"/>
          <p:cNvSpPr txBox="1">
            <a:spLocks noGrp="1"/>
          </p:cNvSpPr>
          <p:nvPr>
            <p:ph type="ftr" idx="11"/>
          </p:nvPr>
        </p:nvSpPr>
        <p:spPr>
          <a:xfrm>
            <a:off x="3419856" y="7228332"/>
            <a:ext cx="3218687" cy="38862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g290e7025eca_2_0"/>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g290e7025eca_2_0"/>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teaching.vt.edu/grantsandawards/awards/ate/ate-dossier-guidelines.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teaching.vt.edu/grantsandawards/awards/ate/ate-dossier-guideline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90e7025eca_2_28"/>
          <p:cNvSpPr txBox="1"/>
          <p:nvPr/>
        </p:nvSpPr>
        <p:spPr>
          <a:xfrm>
            <a:off x="948888" y="910412"/>
            <a:ext cx="8434250" cy="1758045"/>
          </a:xfrm>
          <a:prstGeom prst="rect">
            <a:avLst/>
          </a:prstGeom>
          <a:noFill/>
          <a:ln>
            <a:noFill/>
          </a:ln>
        </p:spPr>
        <p:txBody>
          <a:bodyPr spcFirstLastPara="1" wrap="square" lIns="0" tIns="0" rIns="0" bIns="0" anchor="t" anchorCtr="0">
            <a:spAutoFit/>
          </a:bodyPr>
          <a:lstStyle/>
          <a:p>
            <a:pPr marL="0" marR="5080" lvl="0" indent="0" algn="ctr" rtl="0">
              <a:lnSpc>
                <a:spcPct val="119375"/>
              </a:lnSpc>
              <a:spcBef>
                <a:spcPts val="0"/>
              </a:spcBef>
              <a:spcAft>
                <a:spcPts val="0"/>
              </a:spcAft>
              <a:buClr>
                <a:srgbClr val="000000"/>
              </a:buClr>
              <a:buSzPts val="4800"/>
              <a:buFont typeface="Arial"/>
              <a:buNone/>
            </a:pPr>
            <a:r>
              <a:rPr lang="en-US" sz="4800" b="1" i="0" u="none" strike="noStrike" cap="none">
                <a:solidFill>
                  <a:srgbClr val="491003"/>
                </a:solidFill>
                <a:latin typeface="Arial"/>
                <a:ea typeface="Arial"/>
                <a:cs typeface="Arial"/>
                <a:sym typeface="Arial"/>
              </a:rPr>
              <a:t>2023-2024 ATE</a:t>
            </a:r>
            <a:endParaRPr sz="4800" b="0" i="0" u="none" strike="noStrike" cap="none">
              <a:solidFill>
                <a:schemeClr val="dk1"/>
              </a:solidFill>
              <a:latin typeface="Arial"/>
              <a:ea typeface="Arial"/>
              <a:cs typeface="Arial"/>
              <a:sym typeface="Arial"/>
            </a:endParaRPr>
          </a:p>
          <a:p>
            <a:pPr marL="0" marR="0" lvl="0" indent="0" algn="ctr" rtl="0">
              <a:lnSpc>
                <a:spcPct val="119375"/>
              </a:lnSpc>
              <a:spcBef>
                <a:spcPts val="0"/>
              </a:spcBef>
              <a:spcAft>
                <a:spcPts val="0"/>
              </a:spcAft>
              <a:buClr>
                <a:srgbClr val="000000"/>
              </a:buClr>
              <a:buSzPts val="4800"/>
              <a:buFont typeface="Arial"/>
              <a:buNone/>
            </a:pPr>
            <a:r>
              <a:rPr lang="en-US" sz="4800" b="1" i="0" u="none" strike="noStrike" cap="none">
                <a:solidFill>
                  <a:srgbClr val="491003"/>
                </a:solidFill>
                <a:latin typeface="Arial"/>
                <a:ea typeface="Arial"/>
                <a:cs typeface="Arial"/>
                <a:sym typeface="Arial"/>
              </a:rPr>
              <a:t>Teaching Dossier Workshop</a:t>
            </a:r>
            <a:endParaRPr sz="4800" b="0" i="0" u="none" strike="noStrike" cap="none">
              <a:solidFill>
                <a:schemeClr val="dk1"/>
              </a:solidFill>
              <a:latin typeface="Arial"/>
              <a:ea typeface="Arial"/>
              <a:cs typeface="Arial"/>
              <a:sym typeface="Arial"/>
            </a:endParaRPr>
          </a:p>
        </p:txBody>
      </p:sp>
      <p:sp>
        <p:nvSpPr>
          <p:cNvPr id="73" name="Google Shape;73;g290e7025eca_2_28"/>
          <p:cNvSpPr/>
          <p:nvPr/>
        </p:nvSpPr>
        <p:spPr>
          <a:xfrm>
            <a:off x="3324214" y="2995044"/>
            <a:ext cx="3409972" cy="33727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g290e7025eca_2_28"/>
          <p:cNvSpPr txBox="1"/>
          <p:nvPr/>
        </p:nvSpPr>
        <p:spPr>
          <a:xfrm>
            <a:off x="1839063" y="6494605"/>
            <a:ext cx="638027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Calibri"/>
                <a:ea typeface="Calibri"/>
                <a:cs typeface="Calibri"/>
                <a:sym typeface="Calibri"/>
              </a:rPr>
              <a:t>Questions?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Calibri"/>
                <a:ea typeface="Calibri"/>
                <a:cs typeface="Calibri"/>
                <a:sym typeface="Calibri"/>
              </a:rPr>
              <a:t>Contact the 2023-24 Chair of the Academy of Teaching Excellence: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Calibri"/>
                <a:ea typeface="Calibri"/>
                <a:cs typeface="Calibri"/>
                <a:sym typeface="Calibri"/>
              </a:rPr>
              <a:t>Jessica Folkart (jfolkart@vt.edu)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90f1c6548e_0_0"/>
          <p:cNvSpPr txBox="1"/>
          <p:nvPr/>
        </p:nvSpPr>
        <p:spPr>
          <a:xfrm>
            <a:off x="912450" y="1112369"/>
            <a:ext cx="8233500" cy="726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2800"/>
              <a:buFont typeface="Arial"/>
              <a:buNone/>
            </a:pPr>
            <a:endParaRPr sz="1800" b="0" i="0" u="none" strike="noStrike" cap="none" dirty="0">
              <a:solidFill>
                <a:schemeClr val="dk1"/>
              </a:solidFill>
              <a:latin typeface="Calibri"/>
              <a:ea typeface="Calibri"/>
              <a:cs typeface="Calibri"/>
              <a:sym typeface="Calibri"/>
            </a:endParaRPr>
          </a:p>
          <a:p>
            <a:pPr marL="241300" marR="0" lvl="0" indent="0" algn="ctr" rtl="0">
              <a:lnSpc>
                <a:spcPct val="100000"/>
              </a:lnSpc>
              <a:spcBef>
                <a:spcPts val="145"/>
              </a:spcBef>
              <a:spcAft>
                <a:spcPts val="0"/>
              </a:spcAft>
              <a:buClr>
                <a:srgbClr val="000000"/>
              </a:buClr>
              <a:buSzPts val="1800"/>
              <a:buFont typeface="Arial"/>
              <a:buNone/>
            </a:pPr>
            <a:r>
              <a:rPr lang="en-US" sz="2800" b="1" dirty="0">
                <a:solidFill>
                  <a:schemeClr val="dk1"/>
                </a:solidFill>
                <a:latin typeface="Calibri"/>
                <a:ea typeface="Calibri"/>
                <a:cs typeface="Calibri"/>
                <a:sym typeface="Calibri"/>
              </a:rPr>
              <a:t>Section 2. Nomination Letter (2 pages)</a:t>
            </a:r>
            <a:endParaRPr sz="2800" b="1" i="0" u="none" strike="noStrike" cap="none" dirty="0">
              <a:solidFill>
                <a:schemeClr val="dk1"/>
              </a:solidFill>
              <a:latin typeface="Calibri"/>
              <a:ea typeface="Calibri"/>
              <a:cs typeface="Calibri"/>
              <a:sym typeface="Calibri"/>
            </a:endParaRPr>
          </a:p>
        </p:txBody>
      </p:sp>
      <p:sp>
        <p:nvSpPr>
          <p:cNvPr id="144" name="Google Shape;144;g290f1c6548e_0_0"/>
          <p:cNvSpPr txBox="1">
            <a:spLocks noGrp="1"/>
          </p:cNvSpPr>
          <p:nvPr>
            <p:ph type="subTitle" idx="1"/>
          </p:nvPr>
        </p:nvSpPr>
        <p:spPr>
          <a:xfrm>
            <a:off x="778950" y="2596050"/>
            <a:ext cx="8500500" cy="2918400"/>
          </a:xfrm>
          <a:prstGeom prst="rect">
            <a:avLst/>
          </a:prstGeom>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a:solidFill>
                  <a:schemeClr val="dk1"/>
                </a:solidFill>
                <a:highlight>
                  <a:srgbClr val="FFFFFF"/>
                </a:highlight>
                <a:latin typeface="Calibri"/>
                <a:ea typeface="Calibri"/>
                <a:cs typeface="Calibri"/>
                <a:sym typeface="Calibri"/>
              </a:rPr>
              <a:t>“...should describe the nominee's extraordinary success in teaching at Virginia Tech </a:t>
            </a:r>
            <a:r>
              <a:rPr lang="en-US" sz="2400" b="1">
                <a:solidFill>
                  <a:schemeClr val="dk1"/>
                </a:solidFill>
                <a:highlight>
                  <a:srgbClr val="FFFFFF"/>
                </a:highlight>
                <a:latin typeface="Calibri"/>
                <a:ea typeface="Calibri"/>
                <a:cs typeface="Calibri"/>
                <a:sym typeface="Calibri"/>
              </a:rPr>
              <a:t>by</a:t>
            </a:r>
            <a:r>
              <a:rPr lang="en-US" sz="2400">
                <a:solidFill>
                  <a:schemeClr val="dk1"/>
                </a:solidFill>
                <a:highlight>
                  <a:srgbClr val="FFFFFF"/>
                </a:highlight>
                <a:latin typeface="Calibri"/>
                <a:ea typeface="Calibri"/>
                <a:cs typeface="Calibri"/>
                <a:sym typeface="Calibri"/>
              </a:rPr>
              <a:t> </a:t>
            </a:r>
            <a:r>
              <a:rPr lang="en-US" sz="2400" b="1">
                <a:solidFill>
                  <a:schemeClr val="dk1"/>
                </a:solidFill>
                <a:highlight>
                  <a:srgbClr val="FFFFFF"/>
                </a:highlight>
                <a:latin typeface="Calibri"/>
                <a:ea typeface="Calibri"/>
                <a:cs typeface="Calibri"/>
                <a:sym typeface="Calibri"/>
              </a:rPr>
              <a:t>providing a narrative </a:t>
            </a:r>
            <a:r>
              <a:rPr lang="en-US" sz="2400">
                <a:solidFill>
                  <a:schemeClr val="dk1"/>
                </a:solidFill>
                <a:highlight>
                  <a:srgbClr val="FFFFFF"/>
                </a:highlight>
                <a:latin typeface="Calibri"/>
                <a:ea typeface="Calibri"/>
                <a:cs typeface="Calibri"/>
                <a:sym typeface="Calibri"/>
              </a:rPr>
              <a:t>of the nominee's background, teaching experiences, pedagogical approaches, scholarship of teaching and learning, special contributions to student learning, other education-related awards, and any additional evidence of the nominee's exceptional achievements in promoting effective student learning.”</a:t>
            </a:r>
            <a:endParaRPr sz="2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90f1c6548e_0_11"/>
          <p:cNvSpPr txBox="1">
            <a:spLocks noGrp="1"/>
          </p:cNvSpPr>
          <p:nvPr>
            <p:ph type="ctrTitle"/>
          </p:nvPr>
        </p:nvSpPr>
        <p:spPr>
          <a:xfrm>
            <a:off x="659380" y="1063919"/>
            <a:ext cx="8549700" cy="631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4100">
                <a:latin typeface="Calibri"/>
                <a:ea typeface="Calibri"/>
                <a:cs typeface="Calibri"/>
                <a:sym typeface="Calibri"/>
              </a:rPr>
              <a:t>Narrative (n.)</a:t>
            </a:r>
            <a:endParaRPr sz="4100">
              <a:latin typeface="Calibri"/>
              <a:ea typeface="Calibri"/>
              <a:cs typeface="Calibri"/>
              <a:sym typeface="Calibri"/>
            </a:endParaRPr>
          </a:p>
        </p:txBody>
      </p:sp>
      <p:sp>
        <p:nvSpPr>
          <p:cNvPr id="150" name="Google Shape;150;g290f1c6548e_0_11"/>
          <p:cNvSpPr txBox="1">
            <a:spLocks noGrp="1"/>
          </p:cNvSpPr>
          <p:nvPr>
            <p:ph type="subTitle" idx="1"/>
          </p:nvPr>
        </p:nvSpPr>
        <p:spPr>
          <a:xfrm>
            <a:off x="562500" y="2305300"/>
            <a:ext cx="8933400" cy="4063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200">
                <a:solidFill>
                  <a:schemeClr val="dk1"/>
                </a:solidFill>
                <a:highlight>
                  <a:srgbClr val="FFFFFF"/>
                </a:highlight>
                <a:latin typeface="Calibri"/>
                <a:ea typeface="Calibri"/>
                <a:cs typeface="Calibri"/>
                <a:sym typeface="Calibri"/>
              </a:rPr>
              <a:t>a statement of alleged or relevant facts closely connected with the matter or purpose of the document (Scot. </a:t>
            </a:r>
            <a:r>
              <a:rPr lang="en-US" sz="2200" i="1">
                <a:solidFill>
                  <a:schemeClr val="dk1"/>
                </a:solidFill>
                <a:highlight>
                  <a:srgbClr val="FFFFFF"/>
                </a:highlight>
                <a:latin typeface="Calibri"/>
                <a:ea typeface="Calibri"/>
                <a:cs typeface="Calibri"/>
                <a:sym typeface="Calibri"/>
              </a:rPr>
              <a:t>law</a:t>
            </a:r>
            <a:r>
              <a:rPr lang="en-US" sz="2200">
                <a:solidFill>
                  <a:schemeClr val="dk1"/>
                </a:solidFill>
                <a:highlight>
                  <a:srgbClr val="FFFFFF"/>
                </a:highlight>
                <a:latin typeface="Calibri"/>
                <a:ea typeface="Calibri"/>
                <a:cs typeface="Calibri"/>
                <a:sym typeface="Calibri"/>
              </a:rPr>
              <a:t>)</a:t>
            </a:r>
            <a:endParaRPr sz="2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2200">
                <a:solidFill>
                  <a:schemeClr val="dk1"/>
                </a:solidFill>
                <a:highlight>
                  <a:srgbClr val="FFFFFF"/>
                </a:highlight>
                <a:latin typeface="Calibri"/>
                <a:ea typeface="Calibri"/>
                <a:cs typeface="Calibri"/>
                <a:sym typeface="Calibri"/>
              </a:rPr>
              <a:t>An account of a series of events, facts, etc., given in order and with the establishing of connections between them; e.g., a story, an account</a:t>
            </a:r>
            <a:endParaRPr sz="2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12700" lvl="0" indent="0" algn="ctr" rtl="0">
              <a:spcBef>
                <a:spcPts val="0"/>
              </a:spcBef>
              <a:spcAft>
                <a:spcPts val="0"/>
              </a:spcAft>
              <a:buNone/>
            </a:pPr>
            <a:r>
              <a:rPr lang="en-US" sz="2200" b="1">
                <a:solidFill>
                  <a:schemeClr val="dk1"/>
                </a:solidFill>
                <a:latin typeface="Calibri"/>
                <a:ea typeface="Calibri"/>
                <a:cs typeface="Calibri"/>
                <a:sym typeface="Calibri"/>
              </a:rPr>
              <a:t>The strongest nomination letters will craft a convincing </a:t>
            </a:r>
            <a:endParaRPr sz="2200" b="1">
              <a:solidFill>
                <a:schemeClr val="dk1"/>
              </a:solidFill>
              <a:latin typeface="Calibri"/>
              <a:ea typeface="Calibri"/>
              <a:cs typeface="Calibri"/>
              <a:sym typeface="Calibri"/>
            </a:endParaRPr>
          </a:p>
          <a:p>
            <a:pPr marL="12700" lvl="0" indent="0" algn="ctr" rtl="0">
              <a:spcBef>
                <a:spcPts val="0"/>
              </a:spcBef>
              <a:spcAft>
                <a:spcPts val="0"/>
              </a:spcAft>
              <a:buClr>
                <a:schemeClr val="dk1"/>
              </a:buClr>
              <a:buSzPts val="2800"/>
              <a:buFont typeface="Arial"/>
              <a:buNone/>
            </a:pPr>
            <a:r>
              <a:rPr lang="en-US" sz="2200" b="1">
                <a:solidFill>
                  <a:schemeClr val="dk1"/>
                </a:solidFill>
                <a:latin typeface="Calibri"/>
                <a:ea typeface="Calibri"/>
                <a:cs typeface="Calibri"/>
                <a:sym typeface="Calibri"/>
              </a:rPr>
              <a:t>narrative of the candidate.</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90e7025eca_2_92"/>
          <p:cNvSpPr txBox="1"/>
          <p:nvPr/>
        </p:nvSpPr>
        <p:spPr>
          <a:xfrm>
            <a:off x="486000" y="1428975"/>
            <a:ext cx="9086400" cy="56841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SECTION</a:t>
            </a:r>
            <a:r>
              <a:rPr lang="en-US" sz="2800" b="0" i="0" u="none" strike="noStrike" cap="none">
                <a:solidFill>
                  <a:schemeClr val="dk1"/>
                </a:solidFill>
                <a:latin typeface="Times New Roman"/>
                <a:ea typeface="Times New Roman"/>
                <a:cs typeface="Times New Roman"/>
                <a:sym typeface="Times New Roman"/>
              </a:rPr>
              <a:t> </a:t>
            </a:r>
            <a:r>
              <a:rPr lang="en-US" sz="2800" b="1" i="0" u="none" strike="noStrike" cap="none">
                <a:solidFill>
                  <a:schemeClr val="dk1"/>
                </a:solidFill>
                <a:latin typeface="Calibri"/>
                <a:ea typeface="Calibri"/>
                <a:cs typeface="Calibri"/>
                <a:sym typeface="Calibri"/>
              </a:rPr>
              <a:t>2.  Nomination Letter (2 pages)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Clr>
                <a:srgbClr val="000000"/>
              </a:buClr>
              <a:buSzPts val="2800"/>
              <a:buFont typeface="Arial"/>
              <a:buNone/>
            </a:pPr>
            <a:r>
              <a:rPr lang="en-US" sz="2200">
                <a:solidFill>
                  <a:schemeClr val="dk1"/>
                </a:solidFill>
                <a:latin typeface="Calibri"/>
                <a:ea typeface="Calibri"/>
                <a:cs typeface="Calibri"/>
                <a:sym typeface="Calibri"/>
              </a:rPr>
              <a:t>The nomination letter </a:t>
            </a:r>
            <a:endParaRPr sz="22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2800"/>
              <a:buFont typeface="Arial"/>
              <a:buNone/>
            </a:pPr>
            <a:endParaRPr sz="2200">
              <a:solidFill>
                <a:schemeClr val="dk1"/>
              </a:solidFill>
              <a:latin typeface="Calibri"/>
              <a:ea typeface="Calibri"/>
              <a:cs typeface="Calibri"/>
              <a:sym typeface="Calibri"/>
            </a:endParaRPr>
          </a:p>
          <a:p>
            <a:pPr marL="723900" marR="0" lvl="0" indent="-469900" algn="l" rtl="0">
              <a:lnSpc>
                <a:spcPct val="100000"/>
              </a:lnSpc>
              <a:spcBef>
                <a:spcPts val="145"/>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provides context</a:t>
            </a:r>
            <a:endParaRPr sz="2200">
              <a:solidFill>
                <a:schemeClr val="dk1"/>
              </a:solidFill>
              <a:latin typeface="Calibri"/>
              <a:ea typeface="Calibri"/>
              <a:cs typeface="Calibri"/>
              <a:sym typeface="Calibri"/>
            </a:endParaRPr>
          </a:p>
          <a:p>
            <a:pPr marL="723900" marR="0" lvl="0" indent="-469900" algn="l" rtl="0">
              <a:lnSpc>
                <a:spcPct val="100000"/>
              </a:lnSpc>
              <a:spcBef>
                <a:spcPts val="145"/>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is a c</a:t>
            </a:r>
            <a:r>
              <a:rPr lang="en-US" sz="2200" b="0" i="0" u="none" strike="noStrike" cap="none">
                <a:solidFill>
                  <a:schemeClr val="dk1"/>
                </a:solidFill>
                <a:latin typeface="Calibri"/>
                <a:ea typeface="Calibri"/>
                <a:cs typeface="Calibri"/>
                <a:sym typeface="Calibri"/>
              </a:rPr>
              <a:t>hance to </a:t>
            </a:r>
            <a:r>
              <a:rPr lang="en-US" sz="2200" b="1" i="0" u="none" strike="noStrike" cap="none">
                <a:solidFill>
                  <a:schemeClr val="dk1"/>
                </a:solidFill>
                <a:latin typeface="Calibri"/>
                <a:ea typeface="Calibri"/>
                <a:cs typeface="Calibri"/>
                <a:sym typeface="Calibri"/>
              </a:rPr>
              <a:t>tell the story of nominee </a:t>
            </a:r>
            <a:r>
              <a:rPr lang="en-US" sz="2200" b="0" i="0" u="none" strike="noStrike" cap="none">
                <a:solidFill>
                  <a:schemeClr val="dk1"/>
                </a:solidFill>
                <a:latin typeface="Calibri"/>
                <a:ea typeface="Calibri"/>
                <a:cs typeface="Calibri"/>
                <a:sym typeface="Calibri"/>
              </a:rPr>
              <a:t>and why nominee is deserving of recognition</a:t>
            </a:r>
            <a:endParaRPr sz="2200" b="0" i="0" u="none" strike="noStrike" cap="none">
              <a:solidFill>
                <a:srgbClr val="000000"/>
              </a:solidFill>
              <a:latin typeface="Calibri"/>
              <a:ea typeface="Calibri"/>
              <a:cs typeface="Calibri"/>
              <a:sym typeface="Calibri"/>
            </a:endParaRPr>
          </a:p>
          <a:p>
            <a:pPr marL="723900" marR="0" lvl="0" indent="-469900" algn="l" rtl="0">
              <a:lnSpc>
                <a:spcPct val="100000"/>
              </a:lnSpc>
              <a:spcBef>
                <a:spcPts val="12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provides a </a:t>
            </a:r>
            <a:r>
              <a:rPr lang="en-US" sz="2200" b="1" i="0" u="none" strike="noStrike" cap="none">
                <a:solidFill>
                  <a:schemeClr val="dk1"/>
                </a:solidFill>
                <a:latin typeface="Calibri"/>
                <a:ea typeface="Calibri"/>
                <a:cs typeface="Calibri"/>
                <a:sym typeface="Calibri"/>
              </a:rPr>
              <a:t>roadmap for the rest of the dossier </a:t>
            </a:r>
            <a:r>
              <a:rPr lang="en-US" sz="2200" b="0" i="0" u="none" strike="noStrike" cap="none">
                <a:solidFill>
                  <a:schemeClr val="dk1"/>
                </a:solidFill>
                <a:latin typeface="Calibri"/>
                <a:ea typeface="Calibri"/>
                <a:cs typeface="Calibri"/>
                <a:sym typeface="Calibri"/>
              </a:rPr>
              <a:t>that follows</a:t>
            </a:r>
            <a:r>
              <a:rPr lang="en-US" sz="2200">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highlighting key themes </a:t>
            </a:r>
            <a:r>
              <a:rPr lang="en-US" sz="2200">
                <a:solidFill>
                  <a:schemeClr val="dk1"/>
                </a:solidFill>
                <a:latin typeface="Calibri"/>
                <a:ea typeface="Calibri"/>
                <a:cs typeface="Calibri"/>
                <a:sym typeface="Calibri"/>
              </a:rPr>
              <a:t>and elements</a:t>
            </a:r>
            <a:endParaRPr sz="2200" b="0" i="0" u="none" strike="noStrike" cap="none">
              <a:solidFill>
                <a:schemeClr val="dk1"/>
              </a:solidFill>
              <a:latin typeface="Calibri"/>
              <a:ea typeface="Calibri"/>
              <a:cs typeface="Calibri"/>
              <a:sym typeface="Calibri"/>
            </a:endParaRPr>
          </a:p>
          <a:p>
            <a:pPr marL="723900" marR="0" lvl="0" indent="-469900" algn="l" rtl="0">
              <a:lnSpc>
                <a:spcPct val="100000"/>
              </a:lnSpc>
              <a:spcBef>
                <a:spcPts val="12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reflects the </a:t>
            </a:r>
            <a:r>
              <a:rPr lang="en-US" sz="2200" b="1">
                <a:solidFill>
                  <a:schemeClr val="dk1"/>
                </a:solidFill>
                <a:latin typeface="Calibri"/>
                <a:ea typeface="Calibri"/>
                <a:cs typeface="Calibri"/>
                <a:sym typeface="Calibri"/>
              </a:rPr>
              <a:t>depth and/or impact</a:t>
            </a:r>
            <a:r>
              <a:rPr lang="en-US" sz="2200">
                <a:solidFill>
                  <a:schemeClr val="dk1"/>
                </a:solidFill>
                <a:latin typeface="Calibri"/>
                <a:ea typeface="Calibri"/>
                <a:cs typeface="Calibri"/>
                <a:sym typeface="Calibri"/>
              </a:rPr>
              <a:t> of the candidate’s teaching portfolio in the classroom and beyond; gives “scope”</a:t>
            </a:r>
            <a:endParaRPr sz="2200">
              <a:solidFill>
                <a:schemeClr val="dk1"/>
              </a:solidFill>
              <a:latin typeface="Calibri"/>
              <a:ea typeface="Calibri"/>
              <a:cs typeface="Calibri"/>
              <a:sym typeface="Calibri"/>
            </a:endParaRPr>
          </a:p>
          <a:p>
            <a:pPr marL="0" marR="537845" lvl="0" indent="0" algn="l" rtl="0">
              <a:lnSpc>
                <a:spcPct val="101099"/>
              </a:lnSpc>
              <a:spcBef>
                <a:spcPts val="120"/>
              </a:spcBef>
              <a:spcAft>
                <a:spcPts val="0"/>
              </a:spcAft>
              <a:buNone/>
            </a:pPr>
            <a:endParaRPr sz="2200">
              <a:solidFill>
                <a:schemeClr val="dk1"/>
              </a:solidFill>
              <a:latin typeface="Calibri"/>
              <a:ea typeface="Calibri"/>
              <a:cs typeface="Calibri"/>
              <a:sym typeface="Calibri"/>
            </a:endParaRPr>
          </a:p>
          <a:p>
            <a:pPr marL="393700" marR="0" lvl="0" indent="0" algn="l" rtl="0">
              <a:lnSpc>
                <a:spcPct val="100000"/>
              </a:lnSpc>
              <a:spcBef>
                <a:spcPts val="145"/>
              </a:spcBef>
              <a:spcAft>
                <a:spcPts val="0"/>
              </a:spcAft>
              <a:buClr>
                <a:schemeClr val="dk1"/>
              </a:buClr>
              <a:buSzPts val="2400"/>
              <a:buFont typeface="Noto Sans Symbols"/>
              <a:buNone/>
            </a:pPr>
            <a:endParaRPr sz="2800" b="0" i="0" u="none" strike="noStrike" cap="none">
              <a:solidFill>
                <a:schemeClr val="dk1"/>
              </a:solidFill>
              <a:latin typeface="Calibri"/>
              <a:ea typeface="Calibri"/>
              <a:cs typeface="Calibri"/>
              <a:sym typeface="Calibri"/>
            </a:endParaRPr>
          </a:p>
          <a:p>
            <a:pPr marL="469900" marR="0" lvl="0" indent="-114300" algn="l" rtl="0">
              <a:lnSpc>
                <a:spcPct val="100000"/>
              </a:lnSpc>
              <a:spcBef>
                <a:spcPts val="145"/>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41300" marR="0" lvl="0" indent="0" algn="l" rtl="0">
              <a:lnSpc>
                <a:spcPct val="100000"/>
              </a:lnSpc>
              <a:spcBef>
                <a:spcPts val="145"/>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90e7025eca_2_96"/>
          <p:cNvSpPr txBox="1"/>
          <p:nvPr/>
        </p:nvSpPr>
        <p:spPr>
          <a:xfrm>
            <a:off x="900175" y="1038850"/>
            <a:ext cx="8676300" cy="636738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2200"/>
              <a:buFont typeface="Arial"/>
              <a:buNone/>
            </a:pPr>
            <a:r>
              <a:rPr lang="en-US" sz="2900" b="1" dirty="0">
                <a:solidFill>
                  <a:schemeClr val="dk1"/>
                </a:solidFill>
                <a:latin typeface="Calibri"/>
                <a:ea typeface="Calibri"/>
                <a:cs typeface="Calibri"/>
                <a:sym typeface="Calibri"/>
              </a:rPr>
              <a:t>Strong nomination letters should</a:t>
            </a:r>
            <a:endParaRPr sz="29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457200" marR="0" lvl="0" indent="-368300" algn="l" rtl="0">
              <a:lnSpc>
                <a:spcPct val="100000"/>
              </a:lnSpc>
              <a:spcBef>
                <a:spcPts val="175"/>
              </a:spcBef>
              <a:spcAft>
                <a:spcPts val="0"/>
              </a:spcAft>
              <a:buClr>
                <a:schemeClr val="dk1"/>
              </a:buClr>
              <a:buSzPts val="2200"/>
              <a:buFont typeface="Calibri"/>
              <a:buAutoNum type="arabicPeriod"/>
            </a:pPr>
            <a:r>
              <a:rPr lang="en-US" sz="2200" b="0" i="0" u="none" strike="noStrike" cap="none" dirty="0">
                <a:solidFill>
                  <a:schemeClr val="dk1"/>
                </a:solidFill>
                <a:latin typeface="Calibri"/>
                <a:ea typeface="Calibri"/>
                <a:cs typeface="Calibri"/>
                <a:sym typeface="Calibri"/>
              </a:rPr>
              <a:t>Document </a:t>
            </a:r>
            <a:r>
              <a:rPr lang="en-US" sz="2200" b="1" i="0" u="none" strike="noStrike" cap="none" dirty="0">
                <a:solidFill>
                  <a:schemeClr val="dk1"/>
                </a:solidFill>
                <a:latin typeface="Calibri"/>
                <a:ea typeface="Calibri"/>
                <a:cs typeface="Calibri"/>
                <a:sym typeface="Calibri"/>
              </a:rPr>
              <a:t>specific accomplishments</a:t>
            </a:r>
            <a:r>
              <a:rPr lang="en-US" sz="2200" b="0" i="0" u="none" strike="noStrike" cap="none" dirty="0">
                <a:solidFill>
                  <a:schemeClr val="dk1"/>
                </a:solidFill>
                <a:latin typeface="Calibri"/>
                <a:ea typeface="Calibri"/>
                <a:cs typeface="Calibri"/>
                <a:sym typeface="Calibri"/>
              </a:rPr>
              <a:t>, not platitudes and generalizations</a:t>
            </a:r>
            <a:endParaRPr sz="2200" b="0" i="0" u="none" strike="noStrike" cap="none" dirty="0">
              <a:solidFill>
                <a:schemeClr val="dk1"/>
              </a:solidFill>
              <a:latin typeface="Calibri"/>
              <a:ea typeface="Calibri"/>
              <a:cs typeface="Calibri"/>
              <a:sym typeface="Calibri"/>
            </a:endParaRPr>
          </a:p>
          <a:p>
            <a:pPr marL="914400" marR="0" lvl="0" indent="-457200" algn="l" rtl="0">
              <a:lnSpc>
                <a:spcPct val="100000"/>
              </a:lnSpc>
              <a:spcBef>
                <a:spcPts val="175"/>
              </a:spcBef>
              <a:spcAft>
                <a:spcPts val="0"/>
              </a:spcAft>
              <a:buClr>
                <a:srgbClr val="000000"/>
              </a:buClr>
              <a:buSzPts val="2200"/>
              <a:buFont typeface="+mj-lt"/>
              <a:buAutoNum type="arabicPeriod"/>
            </a:pPr>
            <a:endParaRPr sz="2200" b="0" i="0" u="none" strike="noStrike" cap="none" dirty="0">
              <a:solidFill>
                <a:schemeClr val="dk1"/>
              </a:solidFill>
              <a:latin typeface="Calibri"/>
              <a:ea typeface="Calibri"/>
              <a:cs typeface="Calibri"/>
              <a:sym typeface="Calibri"/>
            </a:endParaRPr>
          </a:p>
          <a:p>
            <a:pPr marL="973138" marR="5080" lvl="0" algn="l" rtl="0">
              <a:lnSpc>
                <a:spcPct val="104500"/>
              </a:lnSpc>
              <a:spcBef>
                <a:spcPts val="25"/>
              </a:spcBef>
              <a:spcAft>
                <a:spcPts val="0"/>
              </a:spcAft>
              <a:buClr>
                <a:srgbClr val="000000"/>
              </a:buClr>
              <a:buSzPts val="2200"/>
            </a:pPr>
            <a:r>
              <a:rPr lang="en-US" sz="2200" b="0" i="0" u="none" strike="noStrike" cap="none" dirty="0">
                <a:solidFill>
                  <a:schemeClr val="dk1"/>
                </a:solidFill>
                <a:latin typeface="Calibri"/>
                <a:ea typeface="Calibri"/>
                <a:cs typeface="Calibri"/>
                <a:sym typeface="Calibri"/>
              </a:rPr>
              <a:t>Guidelines speak of documenting </a:t>
            </a:r>
            <a:r>
              <a:rPr lang="en-US" sz="2200" b="1" i="0" u="none" strike="noStrike" cap="none" dirty="0">
                <a:solidFill>
                  <a:schemeClr val="dk1"/>
                </a:solidFill>
                <a:latin typeface="Calibri"/>
                <a:ea typeface="Calibri"/>
                <a:cs typeface="Calibri"/>
                <a:sym typeface="Calibri"/>
              </a:rPr>
              <a:t>“extraordinary success in teaching”</a:t>
            </a:r>
            <a:r>
              <a:rPr lang="en-US" sz="2200" b="0" i="0" u="none" strike="noStrike" cap="none" dirty="0">
                <a:solidFill>
                  <a:schemeClr val="dk1"/>
                </a:solidFill>
                <a:latin typeface="Calibri"/>
                <a:ea typeface="Calibri"/>
                <a:cs typeface="Calibri"/>
                <a:sym typeface="Calibri"/>
              </a:rPr>
              <a:t> and </a:t>
            </a:r>
            <a:r>
              <a:rPr lang="en-US" sz="2200" b="1" i="0" u="none" strike="noStrike" cap="none" dirty="0">
                <a:solidFill>
                  <a:schemeClr val="dk1"/>
                </a:solidFill>
                <a:latin typeface="Calibri"/>
                <a:ea typeface="Calibri"/>
                <a:cs typeface="Calibri"/>
                <a:sym typeface="Calibri"/>
              </a:rPr>
              <a:t>“evidence of the nominee's exceptional achievements in promoting effective student learning”</a:t>
            </a:r>
            <a:endParaRPr sz="2200" b="1" i="0" u="none" strike="noStrike" cap="none" dirty="0">
              <a:solidFill>
                <a:schemeClr val="dk1"/>
              </a:solidFill>
              <a:latin typeface="Calibri"/>
              <a:ea typeface="Calibri"/>
              <a:cs typeface="Calibri"/>
              <a:sym typeface="Calibri"/>
            </a:endParaRPr>
          </a:p>
          <a:p>
            <a:pPr marL="1371600" marR="5080" lvl="0" indent="-457200" algn="l" rtl="0">
              <a:lnSpc>
                <a:spcPct val="104500"/>
              </a:lnSpc>
              <a:spcBef>
                <a:spcPts val="25"/>
              </a:spcBef>
              <a:spcAft>
                <a:spcPts val="0"/>
              </a:spcAft>
              <a:buClr>
                <a:srgbClr val="000000"/>
              </a:buClr>
              <a:buSzPts val="2200"/>
              <a:buFont typeface="+mj-lt"/>
              <a:buAutoNum type="arabicPeriod"/>
            </a:pPr>
            <a:endParaRPr sz="2200" b="1" i="0" u="none" strike="noStrike" cap="none" dirty="0">
              <a:solidFill>
                <a:schemeClr val="dk1"/>
              </a:solidFill>
              <a:latin typeface="Calibri"/>
              <a:ea typeface="Calibri"/>
              <a:cs typeface="Calibri"/>
              <a:sym typeface="Calibri"/>
            </a:endParaRPr>
          </a:p>
          <a:p>
            <a:pPr marL="546100" marR="0" lvl="0" indent="-457200" algn="l" rtl="0">
              <a:lnSpc>
                <a:spcPct val="100000"/>
              </a:lnSpc>
              <a:spcBef>
                <a:spcPts val="105"/>
              </a:spcBef>
              <a:spcAft>
                <a:spcPts val="0"/>
              </a:spcAft>
              <a:buClr>
                <a:schemeClr val="dk1"/>
              </a:buClr>
              <a:buSzPts val="2200"/>
              <a:buFont typeface="+mj-lt"/>
              <a:buAutoNum type="arabicPeriod" startAt="2"/>
            </a:pPr>
            <a:r>
              <a:rPr lang="en-US" sz="2200" b="1" i="0" u="none" strike="noStrike" cap="none" dirty="0">
                <a:solidFill>
                  <a:schemeClr val="dk1"/>
                </a:solidFill>
                <a:latin typeface="Calibri"/>
                <a:ea typeface="Calibri"/>
                <a:cs typeface="Calibri"/>
                <a:sym typeface="Calibri"/>
              </a:rPr>
              <a:t>Demonstrate impact of candidate</a:t>
            </a:r>
            <a:r>
              <a:rPr lang="en-US" sz="2200" b="1" dirty="0">
                <a:solidFill>
                  <a:schemeClr val="dk1"/>
                </a:solidFill>
                <a:latin typeface="Calibri"/>
                <a:ea typeface="Calibri"/>
                <a:cs typeface="Calibri"/>
                <a:sym typeface="Calibri"/>
              </a:rPr>
              <a:t>’s teaching excellence by referencing</a:t>
            </a:r>
            <a:endParaRPr sz="2200" b="0" i="0" u="none" strike="noStrike" cap="none" dirty="0">
              <a:solidFill>
                <a:schemeClr val="dk1"/>
              </a:solidFill>
              <a:latin typeface="Calibri"/>
              <a:ea typeface="Calibri"/>
              <a:cs typeface="Calibri"/>
              <a:sym typeface="Calibri"/>
            </a:endParaRPr>
          </a:p>
          <a:p>
            <a:pPr marL="914400" marR="0" lvl="0" indent="-368300" algn="l" rtl="0">
              <a:lnSpc>
                <a:spcPct val="100000"/>
              </a:lnSpc>
              <a:spcBef>
                <a:spcPts val="0"/>
              </a:spcBef>
              <a:spcAft>
                <a:spcPts val="0"/>
              </a:spcAft>
              <a:buClr>
                <a:schemeClr val="dk1"/>
              </a:buClr>
              <a:buSzPts val="2200"/>
              <a:buFont typeface="Calibri"/>
              <a:buChar char="●"/>
            </a:pPr>
            <a:r>
              <a:rPr lang="en-US" sz="2200" b="1" i="0" u="none" strike="noStrike" cap="none" dirty="0">
                <a:solidFill>
                  <a:schemeClr val="dk1"/>
                </a:solidFill>
                <a:latin typeface="Calibri"/>
                <a:ea typeface="Calibri"/>
                <a:cs typeface="Calibri"/>
                <a:sym typeface="Calibri"/>
              </a:rPr>
              <a:t>students/alumni</a:t>
            </a:r>
            <a:r>
              <a:rPr lang="en-US" sz="2200" b="0" i="0" u="none" strike="noStrike" cap="none" dirty="0">
                <a:solidFill>
                  <a:schemeClr val="dk1"/>
                </a:solidFill>
                <a:latin typeface="Calibri"/>
                <a:ea typeface="Calibri"/>
                <a:cs typeface="Calibri"/>
                <a:sym typeface="Calibri"/>
              </a:rPr>
              <a:t>: solicited or unsolicited letters, emails, written evaluations, SPOT </a:t>
            </a:r>
            <a:r>
              <a:rPr lang="en-US" sz="2200" dirty="0">
                <a:solidFill>
                  <a:schemeClr val="dk1"/>
                </a:solidFill>
                <a:latin typeface="Calibri"/>
                <a:ea typeface="Calibri"/>
                <a:cs typeface="Calibri"/>
                <a:sym typeface="Calibri"/>
              </a:rPr>
              <a:t>comments</a:t>
            </a:r>
            <a:endParaRPr sz="2200" b="0" i="0" u="none" strike="noStrike" cap="none" dirty="0">
              <a:solidFill>
                <a:schemeClr val="dk1"/>
              </a:solidFill>
              <a:latin typeface="Calibri"/>
              <a:ea typeface="Calibri"/>
              <a:cs typeface="Calibri"/>
              <a:sym typeface="Calibri"/>
            </a:endParaRPr>
          </a:p>
          <a:p>
            <a:pPr marL="914400" marR="0" lvl="0" indent="-368300" algn="l" rtl="0">
              <a:lnSpc>
                <a:spcPct val="100000"/>
              </a:lnSpc>
              <a:spcBef>
                <a:spcPts val="0"/>
              </a:spcBef>
              <a:spcAft>
                <a:spcPts val="0"/>
              </a:spcAft>
              <a:buClr>
                <a:schemeClr val="dk1"/>
              </a:buClr>
              <a:buSzPts val="2200"/>
              <a:buFont typeface="Calibri"/>
              <a:buChar char="●"/>
            </a:pPr>
            <a:r>
              <a:rPr lang="en-US" sz="2200" b="1" i="0" u="none" strike="noStrike" cap="none" dirty="0">
                <a:solidFill>
                  <a:schemeClr val="dk1"/>
                </a:solidFill>
                <a:latin typeface="Calibri"/>
                <a:ea typeface="Calibri"/>
                <a:cs typeface="Calibri"/>
                <a:sym typeface="Calibri"/>
              </a:rPr>
              <a:t>department</a:t>
            </a:r>
            <a:r>
              <a:rPr lang="en-US" sz="2200" b="0" i="0" u="none" strike="noStrike" cap="none" dirty="0">
                <a:solidFill>
                  <a:schemeClr val="dk1"/>
                </a:solidFill>
                <a:latin typeface="Calibri"/>
                <a:ea typeface="Calibri"/>
                <a:cs typeface="Calibri"/>
                <a:sym typeface="Calibri"/>
              </a:rPr>
              <a:t>: curriculum development, teaching-related committee work, peer </a:t>
            </a:r>
            <a:r>
              <a:rPr lang="en-US" sz="2200" dirty="0">
                <a:solidFill>
                  <a:schemeClr val="dk1"/>
                </a:solidFill>
                <a:latin typeface="Calibri"/>
                <a:ea typeface="Calibri"/>
                <a:cs typeface="Calibri"/>
                <a:sym typeface="Calibri"/>
              </a:rPr>
              <a:t>reviews</a:t>
            </a:r>
            <a:r>
              <a:rPr lang="en-US" sz="2200" b="0" i="0" u="none" strike="noStrike" cap="none" dirty="0">
                <a:solidFill>
                  <a:schemeClr val="dk1"/>
                </a:solidFill>
                <a:latin typeface="Calibri"/>
                <a:ea typeface="Calibri"/>
                <a:cs typeface="Calibri"/>
                <a:sym typeface="Calibri"/>
              </a:rPr>
              <a:t> of teaching, mentoring of colleagues</a:t>
            </a:r>
            <a:endParaRPr sz="2200" b="0" i="0" u="none" strike="noStrike" cap="none" dirty="0">
              <a:solidFill>
                <a:schemeClr val="dk1"/>
              </a:solidFill>
              <a:latin typeface="Calibri"/>
              <a:ea typeface="Calibri"/>
              <a:cs typeface="Calibri"/>
              <a:sym typeface="Calibri"/>
            </a:endParaRPr>
          </a:p>
          <a:p>
            <a:pPr marL="914400" marR="0" lvl="0" indent="-368300" algn="l" rtl="0">
              <a:lnSpc>
                <a:spcPct val="100000"/>
              </a:lnSpc>
              <a:spcBef>
                <a:spcPts val="0"/>
              </a:spcBef>
              <a:spcAft>
                <a:spcPts val="0"/>
              </a:spcAft>
              <a:buClr>
                <a:schemeClr val="dk1"/>
              </a:buClr>
              <a:buSzPts val="2200"/>
              <a:buFont typeface="Calibri"/>
              <a:buChar char="●"/>
            </a:pPr>
            <a:r>
              <a:rPr lang="en-US" sz="2200" b="1" i="0" u="none" strike="noStrike" cap="none" dirty="0">
                <a:solidFill>
                  <a:schemeClr val="dk1"/>
                </a:solidFill>
                <a:latin typeface="Calibri"/>
                <a:ea typeface="Calibri"/>
                <a:cs typeface="Calibri"/>
                <a:sym typeface="Calibri"/>
              </a:rPr>
              <a:t>university</a:t>
            </a:r>
            <a:r>
              <a:rPr lang="en-US" sz="2200" b="0" i="0" u="none" strike="noStrike" cap="none" dirty="0">
                <a:solidFill>
                  <a:schemeClr val="dk1"/>
                </a:solidFill>
                <a:latin typeface="Calibri"/>
                <a:ea typeface="Calibri"/>
                <a:cs typeface="Calibri"/>
                <a:sym typeface="Calibri"/>
              </a:rPr>
              <a:t>: workshops given, curriculum development, teaching-related committee work, awards</a:t>
            </a:r>
            <a:endParaRPr sz="2200" b="0" i="0" u="none" strike="noStrike" cap="none" dirty="0">
              <a:solidFill>
                <a:schemeClr val="dk1"/>
              </a:solidFill>
              <a:latin typeface="Calibri"/>
              <a:ea typeface="Calibri"/>
              <a:cs typeface="Calibri"/>
              <a:sym typeface="Calibri"/>
            </a:endParaRPr>
          </a:p>
          <a:p>
            <a:pPr marL="914400" marR="407669" lvl="0" indent="-368300" algn="l" rtl="0">
              <a:lnSpc>
                <a:spcPct val="104500"/>
              </a:lnSpc>
              <a:spcBef>
                <a:spcPts val="0"/>
              </a:spcBef>
              <a:spcAft>
                <a:spcPts val="0"/>
              </a:spcAft>
              <a:buClr>
                <a:schemeClr val="dk1"/>
              </a:buClr>
              <a:buSzPts val="2200"/>
              <a:buFont typeface="Calibri"/>
              <a:buChar char="●"/>
            </a:pPr>
            <a:r>
              <a:rPr lang="en-US" sz="2200" b="1" i="0" u="none" strike="noStrike" cap="none" dirty="0">
                <a:solidFill>
                  <a:schemeClr val="dk1"/>
                </a:solidFill>
                <a:latin typeface="Calibri"/>
                <a:ea typeface="Calibri"/>
                <a:cs typeface="Calibri"/>
                <a:sym typeface="Calibri"/>
              </a:rPr>
              <a:t>profession</a:t>
            </a:r>
            <a:r>
              <a:rPr lang="en-US" sz="2200" b="0" i="0" u="none" strike="noStrike" cap="none" dirty="0">
                <a:solidFill>
                  <a:schemeClr val="dk1"/>
                </a:solidFill>
                <a:latin typeface="Calibri"/>
                <a:ea typeface="Calibri"/>
                <a:cs typeface="Calibri"/>
                <a:sym typeface="Calibri"/>
              </a:rPr>
              <a:t>: conference presentations, grants, publications (textbooks and scholarship of teaching and learning), awards</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90e7025eca_2_100"/>
          <p:cNvSpPr txBox="1"/>
          <p:nvPr/>
        </p:nvSpPr>
        <p:spPr>
          <a:xfrm>
            <a:off x="734250" y="1081050"/>
            <a:ext cx="8589900" cy="52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3. </a:t>
            </a:r>
            <a:r>
              <a:rPr lang="en-US" sz="2200" b="1">
                <a:solidFill>
                  <a:schemeClr val="dk1"/>
                </a:solidFill>
                <a:latin typeface="Calibri"/>
                <a:ea typeface="Calibri"/>
                <a:cs typeface="Calibri"/>
                <a:sym typeface="Calibri"/>
              </a:rPr>
              <a:t>Reinforce the ideas, promises, self-portrait the candidate constructs in their teaching statement using </a:t>
            </a:r>
            <a:endParaRPr sz="2200" b="0" i="0" u="none" strike="noStrike" cap="none">
              <a:solidFill>
                <a:schemeClr val="dk1"/>
              </a:solidFill>
              <a:latin typeface="Calibri"/>
              <a:ea typeface="Calibri"/>
              <a:cs typeface="Calibri"/>
              <a:sym typeface="Calibri"/>
            </a:endParaRPr>
          </a:p>
          <a:p>
            <a:pPr marL="927100" marR="0" lvl="1" indent="-228600" algn="l" rtl="0">
              <a:lnSpc>
                <a:spcPct val="100000"/>
              </a:lnSpc>
              <a:spcBef>
                <a:spcPts val="105"/>
              </a:spcBef>
              <a:spcAft>
                <a:spcPts val="0"/>
              </a:spcAft>
              <a:buClr>
                <a:schemeClr val="dk1"/>
              </a:buClr>
              <a:buSzPts val="2000"/>
              <a:buFont typeface="Courier New"/>
              <a:buChar char="o"/>
            </a:pPr>
            <a:r>
              <a:rPr lang="en-US" sz="2200">
                <a:solidFill>
                  <a:schemeClr val="dk1"/>
                </a:solidFill>
                <a:latin typeface="Calibri"/>
                <a:ea typeface="Calibri"/>
                <a:cs typeface="Calibri"/>
                <a:sym typeface="Calibri"/>
              </a:rPr>
              <a:t>alumni/</a:t>
            </a:r>
            <a:r>
              <a:rPr lang="en-US" sz="2200" b="0" i="0" u="none" strike="noStrike" cap="none">
                <a:solidFill>
                  <a:schemeClr val="dk1"/>
                </a:solidFill>
                <a:latin typeface="Calibri"/>
                <a:ea typeface="Calibri"/>
                <a:cs typeface="Calibri"/>
                <a:sym typeface="Calibri"/>
              </a:rPr>
              <a:t>student comments and letters </a:t>
            </a:r>
            <a:endParaRPr sz="2200" b="0" i="0" u="none" strike="noStrike" cap="none">
              <a:solidFill>
                <a:srgbClr val="000000"/>
              </a:solidFill>
              <a:latin typeface="Arial"/>
              <a:ea typeface="Arial"/>
              <a:cs typeface="Arial"/>
              <a:sym typeface="Arial"/>
            </a:endParaRPr>
          </a:p>
          <a:p>
            <a:pPr marL="927100" marR="0" lvl="1" indent="-228600" algn="l" rtl="0">
              <a:lnSpc>
                <a:spcPct val="100000"/>
              </a:lnSpc>
              <a:spcBef>
                <a:spcPts val="105"/>
              </a:spcBef>
              <a:spcAft>
                <a:spcPts val="0"/>
              </a:spcAft>
              <a:buClr>
                <a:schemeClr val="dk1"/>
              </a:buClr>
              <a:buSzPts val="2000"/>
              <a:buFont typeface="Courier New"/>
              <a:buChar char="o"/>
            </a:pPr>
            <a:r>
              <a:rPr lang="en-US" sz="2200" b="0" i="0" u="none" strike="noStrike" cap="none">
                <a:solidFill>
                  <a:schemeClr val="dk1"/>
                </a:solidFill>
                <a:latin typeface="Calibri"/>
                <a:ea typeface="Calibri"/>
                <a:cs typeface="Calibri"/>
                <a:sym typeface="Calibri"/>
              </a:rPr>
              <a:t>peer teaching reviews</a:t>
            </a:r>
            <a:endParaRPr sz="2200" b="0" i="0" u="none" strike="noStrike" cap="none">
              <a:solidFill>
                <a:schemeClr val="dk1"/>
              </a:solidFill>
              <a:latin typeface="Calibri"/>
              <a:ea typeface="Calibri"/>
              <a:cs typeface="Calibri"/>
              <a:sym typeface="Calibri"/>
            </a:endParaRPr>
          </a:p>
          <a:p>
            <a:pPr marL="927100" marR="0" lvl="1" indent="-228600" algn="l" rtl="0">
              <a:lnSpc>
                <a:spcPct val="100000"/>
              </a:lnSpc>
              <a:spcBef>
                <a:spcPts val="85"/>
              </a:spcBef>
              <a:spcAft>
                <a:spcPts val="0"/>
              </a:spcAft>
              <a:buClr>
                <a:schemeClr val="dk1"/>
              </a:buClr>
              <a:buSzPts val="2000"/>
              <a:buFont typeface="Courier New"/>
              <a:buChar char="o"/>
            </a:pPr>
            <a:r>
              <a:rPr lang="en-US" sz="2200" b="0" i="0" u="none" strike="noStrike" cap="none">
                <a:solidFill>
                  <a:schemeClr val="dk1"/>
                </a:solidFill>
                <a:latin typeface="Calibri"/>
                <a:ea typeface="Calibri"/>
                <a:cs typeface="Calibri"/>
                <a:sym typeface="Calibri"/>
              </a:rPr>
              <a:t>teaching philosophy</a:t>
            </a:r>
            <a:endParaRPr sz="2200" b="0" i="0" u="none" strike="noStrike" cap="none">
              <a:solidFill>
                <a:schemeClr val="dk1"/>
              </a:solidFill>
              <a:latin typeface="Calibri"/>
              <a:ea typeface="Calibri"/>
              <a:cs typeface="Calibri"/>
              <a:sym typeface="Calibri"/>
            </a:endParaRPr>
          </a:p>
          <a:p>
            <a:pPr marL="927100" marR="0" lvl="1" indent="-228600" algn="l" rtl="0">
              <a:lnSpc>
                <a:spcPct val="100000"/>
              </a:lnSpc>
              <a:spcBef>
                <a:spcPts val="105"/>
              </a:spcBef>
              <a:spcAft>
                <a:spcPts val="0"/>
              </a:spcAft>
              <a:buClr>
                <a:schemeClr val="dk1"/>
              </a:buClr>
              <a:buSzPts val="2000"/>
              <a:buFont typeface="Courier New"/>
              <a:buChar char="o"/>
            </a:pPr>
            <a:r>
              <a:rPr lang="en-US" sz="2200" b="0" i="0" u="none" strike="noStrike" cap="none">
                <a:solidFill>
                  <a:schemeClr val="dk1"/>
                </a:solidFill>
                <a:latin typeface="Calibri"/>
                <a:ea typeface="Calibri"/>
                <a:cs typeface="Calibri"/>
                <a:sym typeface="Calibri"/>
              </a:rPr>
              <a:t>collaborators</a:t>
            </a:r>
            <a:endParaRPr sz="2200">
              <a:solidFill>
                <a:schemeClr val="dk1"/>
              </a:solidFill>
              <a:latin typeface="Calibri"/>
              <a:ea typeface="Calibri"/>
              <a:cs typeface="Calibri"/>
              <a:sym typeface="Calibri"/>
            </a:endParaRPr>
          </a:p>
          <a:p>
            <a:pPr marL="914400" marR="0" lvl="0" indent="0" algn="l" rtl="0">
              <a:lnSpc>
                <a:spcPct val="100000"/>
              </a:lnSpc>
              <a:spcBef>
                <a:spcPts val="105"/>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155"/>
              </a:spcBef>
              <a:spcAft>
                <a:spcPts val="0"/>
              </a:spcAft>
              <a:buNone/>
            </a:pPr>
            <a:r>
              <a:rPr lang="en-US" sz="2200">
                <a:solidFill>
                  <a:schemeClr val="dk1"/>
                </a:solidFill>
                <a:latin typeface="Calibri"/>
                <a:ea typeface="Calibri"/>
                <a:cs typeface="Calibri"/>
                <a:sym typeface="Calibri"/>
              </a:rPr>
              <a:t>4. </a:t>
            </a:r>
            <a:r>
              <a:rPr lang="en-US" sz="2200" b="1" i="0" u="none" strike="noStrike" cap="none">
                <a:solidFill>
                  <a:schemeClr val="dk1"/>
                </a:solidFill>
                <a:latin typeface="Calibri"/>
                <a:ea typeface="Calibri"/>
                <a:cs typeface="Calibri"/>
                <a:sym typeface="Calibri"/>
              </a:rPr>
              <a:t>Include </a:t>
            </a:r>
            <a:r>
              <a:rPr lang="en-US" sz="2200" b="1">
                <a:solidFill>
                  <a:schemeClr val="dk1"/>
                </a:solidFill>
                <a:latin typeface="Calibri"/>
                <a:ea typeface="Calibri"/>
                <a:cs typeface="Calibri"/>
                <a:sym typeface="Calibri"/>
              </a:rPr>
              <a:t>nominator’s </a:t>
            </a:r>
            <a:r>
              <a:rPr lang="en-US" sz="2200" b="1" i="0" u="none" strike="noStrike" cap="none">
                <a:solidFill>
                  <a:schemeClr val="dk1"/>
                </a:solidFill>
                <a:latin typeface="Calibri"/>
                <a:ea typeface="Calibri"/>
                <a:cs typeface="Calibri"/>
                <a:sym typeface="Calibri"/>
              </a:rPr>
              <a:t> own</a:t>
            </a:r>
            <a:r>
              <a:rPr lang="en-US" sz="2200" b="0" i="0" u="none" strike="noStrike" cap="none">
                <a:solidFill>
                  <a:schemeClr val="dk1"/>
                </a:solidFill>
                <a:latin typeface="Calibri"/>
                <a:ea typeface="Calibri"/>
                <a:cs typeface="Calibri"/>
                <a:sym typeface="Calibri"/>
              </a:rPr>
              <a:t> </a:t>
            </a:r>
            <a:r>
              <a:rPr lang="en-US" sz="2200" b="1" i="0" u="none" strike="noStrike" cap="none">
                <a:solidFill>
                  <a:schemeClr val="dk1"/>
                </a:solidFill>
                <a:latin typeface="Calibri"/>
                <a:ea typeface="Calibri"/>
                <a:cs typeface="Calibri"/>
                <a:sym typeface="Calibri"/>
              </a:rPr>
              <a:t>firsthand testimony, </a:t>
            </a:r>
            <a:r>
              <a:rPr lang="en-US" sz="2200" b="0" i="0" u="none" strike="noStrike" cap="none">
                <a:solidFill>
                  <a:schemeClr val="dk1"/>
                </a:solidFill>
                <a:latin typeface="Calibri"/>
                <a:ea typeface="Calibri"/>
                <a:cs typeface="Calibri"/>
                <a:sym typeface="Calibri"/>
              </a:rPr>
              <a:t>if available</a:t>
            </a:r>
            <a:endParaRPr sz="2200" b="0" i="0" u="none" strike="noStrike" cap="none">
              <a:solidFill>
                <a:schemeClr val="dk1"/>
              </a:solidFill>
              <a:latin typeface="Calibri"/>
              <a:ea typeface="Calibri"/>
              <a:cs typeface="Calibri"/>
              <a:sym typeface="Calibri"/>
            </a:endParaRPr>
          </a:p>
          <a:p>
            <a:pPr marL="469900" marR="0" lvl="0" indent="-228600" algn="l" rtl="0">
              <a:lnSpc>
                <a:spcPct val="100000"/>
              </a:lnSpc>
              <a:spcBef>
                <a:spcPts val="180"/>
              </a:spcBef>
              <a:spcAft>
                <a:spcPts val="0"/>
              </a:spcAft>
              <a:buClr>
                <a:schemeClr val="dk1"/>
              </a:buClr>
              <a:buSzPts val="2000"/>
              <a:buFont typeface="Noto Sans Symbols"/>
              <a:buChar char="∙"/>
            </a:pPr>
            <a:r>
              <a:rPr lang="en-US" sz="2200" b="0" i="0" u="none" strike="noStrike" cap="none">
                <a:solidFill>
                  <a:schemeClr val="dk1"/>
                </a:solidFill>
                <a:latin typeface="Calibri"/>
                <a:ea typeface="Calibri"/>
                <a:cs typeface="Calibri"/>
                <a:sym typeface="Calibri"/>
              </a:rPr>
              <a:t>Provide a bit of background (context) about the candidate but </a:t>
            </a:r>
            <a:r>
              <a:rPr lang="en-US" sz="2200" b="1" i="0" u="none" strike="noStrike" cap="none">
                <a:solidFill>
                  <a:schemeClr val="dk1"/>
                </a:solidFill>
                <a:latin typeface="Calibri"/>
                <a:ea typeface="Calibri"/>
                <a:cs typeface="Calibri"/>
                <a:sym typeface="Calibri"/>
              </a:rPr>
              <a:t>focus on teaching and learning</a:t>
            </a:r>
            <a:endParaRPr sz="2200" b="1" i="0" u="none" strike="noStrike" cap="none">
              <a:solidFill>
                <a:schemeClr val="dk1"/>
              </a:solidFill>
              <a:latin typeface="Calibri"/>
              <a:ea typeface="Calibri"/>
              <a:cs typeface="Calibri"/>
              <a:sym typeface="Calibri"/>
            </a:endParaRPr>
          </a:p>
          <a:p>
            <a:pPr marL="0" marR="0" lvl="0" indent="0" algn="l" rtl="0">
              <a:lnSpc>
                <a:spcPct val="100000"/>
              </a:lnSpc>
              <a:spcBef>
                <a:spcPts val="180"/>
              </a:spcBef>
              <a:spcAft>
                <a:spcPts val="0"/>
              </a:spcAft>
              <a:buNone/>
            </a:pPr>
            <a:endParaRPr sz="2200" b="1">
              <a:solidFill>
                <a:schemeClr val="dk1"/>
              </a:solidFill>
              <a:latin typeface="Calibri"/>
              <a:ea typeface="Calibri"/>
              <a:cs typeface="Calibri"/>
              <a:sym typeface="Calibri"/>
            </a:endParaRPr>
          </a:p>
          <a:p>
            <a:pPr marL="0" marR="0" lvl="0" indent="0" algn="l" rtl="0">
              <a:lnSpc>
                <a:spcPct val="100000"/>
              </a:lnSpc>
              <a:spcBef>
                <a:spcPts val="180"/>
              </a:spcBef>
              <a:spcAft>
                <a:spcPts val="0"/>
              </a:spcAft>
              <a:buNone/>
            </a:pPr>
            <a:r>
              <a:rPr lang="en-US" sz="2200">
                <a:solidFill>
                  <a:schemeClr val="dk1"/>
                </a:solidFill>
                <a:latin typeface="Calibri"/>
                <a:ea typeface="Calibri"/>
                <a:cs typeface="Calibri"/>
                <a:sym typeface="Calibri"/>
              </a:rPr>
              <a:t>5</a:t>
            </a:r>
            <a:r>
              <a:rPr lang="en-US" sz="2200" b="1">
                <a:solidFill>
                  <a:schemeClr val="dk1"/>
                </a:solidFill>
                <a:latin typeface="Calibri"/>
                <a:ea typeface="Calibri"/>
                <a:cs typeface="Calibri"/>
                <a:sym typeface="Calibri"/>
              </a:rPr>
              <a:t>. Refer directly to the award criteria</a:t>
            </a:r>
            <a:endParaRPr sz="2200" b="1">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7"/>
              </a:spcBef>
              <a:spcAft>
                <a:spcPts val="0"/>
              </a:spcAft>
              <a:buClr>
                <a:srgbClr val="000000"/>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90f1c6548e_0_18"/>
          <p:cNvSpPr txBox="1"/>
          <p:nvPr/>
        </p:nvSpPr>
        <p:spPr>
          <a:xfrm>
            <a:off x="617350" y="1266375"/>
            <a:ext cx="8959500" cy="5841300"/>
          </a:xfrm>
          <a:prstGeom prst="rect">
            <a:avLst/>
          </a:prstGeom>
          <a:noFill/>
          <a:ln>
            <a:noFill/>
          </a:ln>
        </p:spPr>
        <p:txBody>
          <a:bodyPr spcFirstLastPara="1" wrap="square" lIns="91425" tIns="91425" rIns="91425" bIns="91425" anchor="t" anchorCtr="0">
            <a:noAutofit/>
          </a:bodyPr>
          <a:lstStyle/>
          <a:p>
            <a:pPr marL="12700" lvl="0" indent="0" algn="l" rtl="0">
              <a:spcBef>
                <a:spcPts val="0"/>
              </a:spcBef>
              <a:spcAft>
                <a:spcPts val="0"/>
              </a:spcAft>
              <a:buNone/>
            </a:pPr>
            <a:r>
              <a:rPr lang="en-US" sz="2200" b="1">
                <a:solidFill>
                  <a:schemeClr val="dk1"/>
                </a:solidFill>
                <a:latin typeface="Calibri"/>
                <a:ea typeface="Calibri"/>
                <a:cs typeface="Calibri"/>
                <a:sym typeface="Calibri"/>
              </a:rPr>
              <a:t>Who should write and sign the nomination letter?</a:t>
            </a:r>
            <a:endParaRPr sz="2200" b="1">
              <a:solidFill>
                <a:schemeClr val="dk1"/>
              </a:solidFill>
              <a:latin typeface="Calibri"/>
              <a:ea typeface="Calibri"/>
              <a:cs typeface="Calibri"/>
              <a:sym typeface="Calibri"/>
            </a:endParaRPr>
          </a:p>
          <a:p>
            <a:pPr marL="12700" lvl="0" indent="0" algn="l" rtl="0">
              <a:spcBef>
                <a:spcPts val="0"/>
              </a:spcBef>
              <a:spcAft>
                <a:spcPts val="0"/>
              </a:spcAft>
              <a:buNone/>
            </a:pPr>
            <a:endParaRPr sz="2200" b="1">
              <a:solidFill>
                <a:schemeClr val="dk1"/>
              </a:solidFill>
              <a:latin typeface="Calibri"/>
              <a:ea typeface="Calibri"/>
              <a:cs typeface="Calibri"/>
              <a:sym typeface="Calibri"/>
            </a:endParaRPr>
          </a:p>
          <a:p>
            <a:pPr marL="12700" lvl="0" indent="0" algn="l" rtl="0">
              <a:spcBef>
                <a:spcPts val="0"/>
              </a:spcBef>
              <a:spcAft>
                <a:spcPts val="0"/>
              </a:spcAft>
              <a:buClr>
                <a:schemeClr val="dk1"/>
              </a:buClr>
              <a:buSzPts val="2200"/>
              <a:buFont typeface="Arial"/>
              <a:buNone/>
            </a:pPr>
            <a:endParaRPr sz="2200" b="1">
              <a:solidFill>
                <a:schemeClr val="dk1"/>
              </a:solidFill>
              <a:latin typeface="Calibri"/>
              <a:ea typeface="Calibri"/>
              <a:cs typeface="Calibri"/>
              <a:sym typeface="Calibri"/>
            </a:endParaRPr>
          </a:p>
          <a:p>
            <a:pPr marL="457200" lvl="0" indent="0" algn="l" rtl="0">
              <a:spcBef>
                <a:spcPts val="120"/>
              </a:spcBef>
              <a:spcAft>
                <a:spcPts val="0"/>
              </a:spcAft>
              <a:buNone/>
            </a:pPr>
            <a:r>
              <a:rPr lang="en-US" sz="2200">
                <a:solidFill>
                  <a:schemeClr val="dk1"/>
                </a:solidFill>
                <a:latin typeface="Calibri"/>
                <a:ea typeface="Calibri"/>
                <a:cs typeface="Calibri"/>
                <a:sym typeface="Calibri"/>
              </a:rPr>
              <a:t>Usually the department chair, head of the honorifics committee, or senior colleague (varies across departments) writes the letter.</a:t>
            </a:r>
            <a:endParaRPr sz="2200">
              <a:solidFill>
                <a:schemeClr val="dk1"/>
              </a:solidFill>
              <a:latin typeface="Calibri"/>
              <a:ea typeface="Calibri"/>
              <a:cs typeface="Calibri"/>
              <a:sym typeface="Calibri"/>
            </a:endParaRPr>
          </a:p>
          <a:p>
            <a:pPr marL="457200" lvl="0" indent="0" algn="l" rtl="0">
              <a:spcBef>
                <a:spcPts val="120"/>
              </a:spcBef>
              <a:spcAft>
                <a:spcPts val="0"/>
              </a:spcAft>
              <a:buNone/>
            </a:pPr>
            <a:endParaRPr sz="2200">
              <a:solidFill>
                <a:schemeClr val="dk1"/>
              </a:solidFill>
              <a:latin typeface="Calibri"/>
              <a:ea typeface="Calibri"/>
              <a:cs typeface="Calibri"/>
              <a:sym typeface="Calibri"/>
            </a:endParaRPr>
          </a:p>
          <a:p>
            <a:pPr marL="457200" lvl="0" indent="0" algn="l" rtl="0">
              <a:spcBef>
                <a:spcPts val="145"/>
              </a:spcBef>
              <a:spcAft>
                <a:spcPts val="0"/>
              </a:spcAft>
              <a:buNone/>
            </a:pPr>
            <a:r>
              <a:rPr lang="en-US" sz="2200">
                <a:solidFill>
                  <a:schemeClr val="dk1"/>
                </a:solidFill>
                <a:latin typeface="Calibri"/>
                <a:ea typeface="Calibri"/>
                <a:cs typeface="Calibri"/>
                <a:sym typeface="Calibri"/>
              </a:rPr>
              <a:t>The nominee </a:t>
            </a:r>
            <a:r>
              <a:rPr lang="en-US" sz="2200" b="1">
                <a:solidFill>
                  <a:schemeClr val="dk1"/>
                </a:solidFill>
                <a:latin typeface="Calibri"/>
                <a:ea typeface="Calibri"/>
                <a:cs typeface="Calibri"/>
                <a:sym typeface="Calibri"/>
              </a:rPr>
              <a:t>can</a:t>
            </a:r>
            <a:r>
              <a:rPr lang="en-US" sz="2200">
                <a:solidFill>
                  <a:schemeClr val="dk1"/>
                </a:solidFill>
                <a:latin typeface="Calibri"/>
                <a:ea typeface="Calibri"/>
                <a:cs typeface="Calibri"/>
                <a:sym typeface="Calibri"/>
              </a:rPr>
              <a:t> help draft the letter and/or review it for accuracy, but the identity of solicited letter writers should be kept confidential.</a:t>
            </a:r>
            <a:endParaRPr sz="2200">
              <a:solidFill>
                <a:schemeClr val="dk1"/>
              </a:solidFill>
              <a:latin typeface="Calibri"/>
              <a:ea typeface="Calibri"/>
              <a:cs typeface="Calibri"/>
              <a:sym typeface="Calibri"/>
            </a:endParaRPr>
          </a:p>
          <a:p>
            <a:pPr marL="457200" lvl="0" indent="0" algn="l" rtl="0">
              <a:spcBef>
                <a:spcPts val="145"/>
              </a:spcBef>
              <a:spcAft>
                <a:spcPts val="0"/>
              </a:spcAft>
              <a:buNone/>
            </a:pPr>
            <a:endParaRPr sz="2200">
              <a:solidFill>
                <a:schemeClr val="dk1"/>
              </a:solidFill>
              <a:latin typeface="Calibri"/>
              <a:ea typeface="Calibri"/>
              <a:cs typeface="Calibri"/>
              <a:sym typeface="Calibri"/>
            </a:endParaRPr>
          </a:p>
          <a:p>
            <a:pPr marL="457200" lvl="0" indent="0" algn="l" rtl="0">
              <a:spcBef>
                <a:spcPts val="120"/>
              </a:spcBef>
              <a:spcAft>
                <a:spcPts val="0"/>
              </a:spcAft>
              <a:buNone/>
            </a:pPr>
            <a:r>
              <a:rPr lang="en-US" sz="2200">
                <a:solidFill>
                  <a:schemeClr val="dk1"/>
                </a:solidFill>
                <a:latin typeface="Calibri"/>
                <a:ea typeface="Calibri"/>
                <a:cs typeface="Calibri"/>
                <a:sym typeface="Calibri"/>
              </a:rPr>
              <a:t>Find out the practice in your department</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90f1c6548e_0_62"/>
          <p:cNvSpPr txBox="1"/>
          <p:nvPr/>
        </p:nvSpPr>
        <p:spPr>
          <a:xfrm>
            <a:off x="628500" y="3241400"/>
            <a:ext cx="8801400" cy="10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600" b="1">
                <a:solidFill>
                  <a:schemeClr val="dk1"/>
                </a:solidFill>
                <a:latin typeface="Calibri"/>
                <a:ea typeface="Calibri"/>
                <a:cs typeface="Calibri"/>
                <a:sym typeface="Calibri"/>
              </a:rPr>
              <a:t>Creating an Effective Narrative</a:t>
            </a:r>
            <a:endParaRPr sz="46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90f1c6548e_0_22"/>
          <p:cNvSpPr txBox="1"/>
          <p:nvPr/>
        </p:nvSpPr>
        <p:spPr>
          <a:xfrm>
            <a:off x="712350" y="1203050"/>
            <a:ext cx="8801400" cy="516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On behalf of the Department of _________, I am pleased to nominate Dr. ___________________ for the W. E. Wine Award, which recognizes "a history of university teaching excellence." As this letter will show, Dr. ____________ has established </a:t>
            </a:r>
            <a:r>
              <a:rPr lang="en-US" sz="2200" b="1">
                <a:solidFill>
                  <a:schemeClr val="dk1"/>
                </a:solidFill>
                <a:latin typeface="Calibri"/>
                <a:ea typeface="Calibri"/>
                <a:cs typeface="Calibri"/>
                <a:sym typeface="Calibri"/>
              </a:rPr>
              <a:t>a long, outstanding record of instructional excellence, from classroom teaching to work on curricular committees, to directing our graduate programs</a:t>
            </a:r>
            <a:r>
              <a:rPr lang="en-US" sz="2200">
                <a:solidFill>
                  <a:schemeClr val="dk1"/>
                </a:solidFill>
                <a:latin typeface="Calibri"/>
                <a:ea typeface="Calibri"/>
                <a:cs typeface="Calibri"/>
                <a:sym typeface="Calibri"/>
              </a:rPr>
              <a:t>. She is more than deserving of the recognition the Wine Award bestows.</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2200" b="1">
                <a:latin typeface="Calibri"/>
                <a:ea typeface="Calibri"/>
                <a:cs typeface="Calibri"/>
                <a:sym typeface="Calibri"/>
              </a:rPr>
              <a:t>*Sets the stage for the narrative and the roadmap which will follow.</a:t>
            </a:r>
            <a:endParaRPr sz="2200"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90f1c6548e_0_32"/>
          <p:cNvSpPr txBox="1"/>
          <p:nvPr/>
        </p:nvSpPr>
        <p:spPr>
          <a:xfrm>
            <a:off x="628500" y="1028925"/>
            <a:ext cx="8801400" cy="516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b="1">
                <a:solidFill>
                  <a:schemeClr val="dk1"/>
                </a:solidFill>
                <a:latin typeface="Calibri"/>
                <a:ea typeface="Calibri"/>
                <a:cs typeface="Calibri"/>
                <a:sym typeface="Calibri"/>
              </a:rPr>
              <a:t>Primarily because of her expertise in Postcolonial and African-American literature,</a:t>
            </a:r>
            <a:r>
              <a:rPr lang="en-US" sz="2200">
                <a:solidFill>
                  <a:schemeClr val="dk1"/>
                </a:solidFill>
                <a:latin typeface="Calibri"/>
                <a:ea typeface="Calibri"/>
                <a:cs typeface="Calibri"/>
                <a:sym typeface="Calibri"/>
              </a:rPr>
              <a:t> Dr.________________ has been obliged to develop an effective set of strategies for </a:t>
            </a:r>
            <a:r>
              <a:rPr lang="en-US" sz="2200" b="1">
                <a:solidFill>
                  <a:schemeClr val="dk1"/>
                </a:solidFill>
                <a:latin typeface="Calibri"/>
                <a:ea typeface="Calibri"/>
                <a:cs typeface="Calibri"/>
                <a:sym typeface="Calibri"/>
              </a:rPr>
              <a:t>helping students deal with sensitive and controversial materials</a:t>
            </a:r>
            <a:r>
              <a:rPr lang="en-US" sz="2200">
                <a:solidFill>
                  <a:schemeClr val="dk1"/>
                </a:solidFill>
                <a:latin typeface="Calibri"/>
                <a:ea typeface="Calibri"/>
                <a:cs typeface="Calibri"/>
                <a:sym typeface="Calibri"/>
              </a:rPr>
              <a:t>. </a:t>
            </a:r>
            <a:r>
              <a:rPr lang="en-US" sz="2200" b="1">
                <a:solidFill>
                  <a:schemeClr val="dk1"/>
                </a:solidFill>
                <a:latin typeface="Calibri"/>
                <a:ea typeface="Calibri"/>
                <a:cs typeface="Calibri"/>
                <a:sym typeface="Calibri"/>
              </a:rPr>
              <a:t>As she says in her teaching statement</a:t>
            </a:r>
            <a:r>
              <a:rPr lang="en-US" sz="2200">
                <a:solidFill>
                  <a:schemeClr val="dk1"/>
                </a:solidFill>
                <a:latin typeface="Calibri"/>
                <a:ea typeface="Calibri"/>
                <a:cs typeface="Calibri"/>
                <a:sym typeface="Calibri"/>
              </a:rPr>
              <a:t>, “Teaching reflects my career commitment to creating a classroom that transforms hostilities into mutual respect, understanding, and voice.” </a:t>
            </a:r>
            <a:r>
              <a:rPr lang="en-US" sz="2200" b="1">
                <a:solidFill>
                  <a:schemeClr val="dk1"/>
                </a:solidFill>
                <a:latin typeface="Calibri"/>
                <a:ea typeface="Calibri"/>
                <a:cs typeface="Calibri"/>
                <a:sym typeface="Calibri"/>
              </a:rPr>
              <a:t>How is this formidable problem accomplished? She explains that </a:t>
            </a:r>
            <a:r>
              <a:rPr lang="en-US" sz="2200">
                <a:solidFill>
                  <a:schemeClr val="dk1"/>
                </a:solidFill>
                <a:latin typeface="Calibri"/>
                <a:ea typeface="Calibri"/>
                <a:cs typeface="Calibri"/>
                <a:sym typeface="Calibri"/>
              </a:rPr>
              <a:t>" I build my courses on respect for students’ intellectual depth and time, but most importantly, on my trust of students and a belief that all students have the willingness and ability to thoughtfully and critically engage the deeply personal, often controversial, and ideologically challenging discussions my courses inevitably provoke." This </a:t>
            </a:r>
            <a:r>
              <a:rPr lang="en-US" sz="2200" b="1">
                <a:solidFill>
                  <a:schemeClr val="dk1"/>
                </a:solidFill>
                <a:latin typeface="Calibri"/>
                <a:ea typeface="Calibri"/>
                <a:cs typeface="Calibri"/>
                <a:sym typeface="Calibri"/>
              </a:rPr>
              <a:t>confidence in her students </a:t>
            </a:r>
            <a:r>
              <a:rPr lang="en-US" sz="2200">
                <a:solidFill>
                  <a:schemeClr val="dk1"/>
                </a:solidFill>
                <a:latin typeface="Calibri"/>
                <a:ea typeface="Calibri"/>
                <a:cs typeface="Calibri"/>
                <a:sym typeface="Calibri"/>
              </a:rPr>
              <a:t>is one of Dr. __________’s  most </a:t>
            </a:r>
            <a:r>
              <a:rPr lang="en-US" sz="2200" b="1">
                <a:solidFill>
                  <a:schemeClr val="dk1"/>
                </a:solidFill>
                <a:latin typeface="Calibri"/>
                <a:ea typeface="Calibri"/>
                <a:cs typeface="Calibri"/>
                <a:sym typeface="Calibri"/>
              </a:rPr>
              <a:t>striking characteristics</a:t>
            </a:r>
            <a:r>
              <a:rPr lang="en-US" sz="2200">
                <a:solidFill>
                  <a:schemeClr val="dk1"/>
                </a:solidFill>
                <a:latin typeface="Calibri"/>
                <a:ea typeface="Calibri"/>
                <a:cs typeface="Calibri"/>
                <a:sym typeface="Calibri"/>
              </a:rPr>
              <a:t> as a teacher.</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2200" b="1">
                <a:latin typeface="Calibri"/>
                <a:ea typeface="Calibri"/>
                <a:cs typeface="Calibri"/>
                <a:sym typeface="Calibri"/>
              </a:rPr>
              <a:t>*Provides context, reinforces teaching philosophy, grounds the reader in a portrait of the nominee and characteristics of  excellence in teaching </a:t>
            </a:r>
            <a:endParaRPr sz="2200" b="1">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90f1c6548e_0_36"/>
          <p:cNvSpPr txBox="1"/>
          <p:nvPr/>
        </p:nvSpPr>
        <p:spPr>
          <a:xfrm>
            <a:off x="538200" y="1203050"/>
            <a:ext cx="9054600" cy="54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latin typeface="Calibri"/>
                <a:ea typeface="Calibri"/>
                <a:cs typeface="Calibri"/>
                <a:sym typeface="Calibri"/>
              </a:rPr>
              <a:t>Her </a:t>
            </a:r>
            <a:r>
              <a:rPr lang="en-US" sz="2200" b="1">
                <a:latin typeface="Calibri"/>
                <a:ea typeface="Calibri"/>
                <a:cs typeface="Calibri"/>
                <a:sym typeface="Calibri"/>
              </a:rPr>
              <a:t>extraordinary commitment to and effectiveness in the classroom</a:t>
            </a:r>
            <a:r>
              <a:rPr lang="en-US" sz="2200">
                <a:latin typeface="Calibri"/>
                <a:ea typeface="Calibri"/>
                <a:cs typeface="Calibri"/>
                <a:sym typeface="Calibri"/>
              </a:rPr>
              <a:t> are evident to all. In her first two years with us, she taught seven different courses, which in retrospect seems almost criminal. This aspect of her teaching record has continued until today; she has quite probably</a:t>
            </a:r>
            <a:endParaRPr sz="2200">
              <a:latin typeface="Calibri"/>
              <a:ea typeface="Calibri"/>
              <a:cs typeface="Calibri"/>
              <a:sym typeface="Calibri"/>
            </a:endParaRPr>
          </a:p>
          <a:p>
            <a:pPr marL="0" lvl="0" indent="0" algn="l" rtl="0">
              <a:spcBef>
                <a:spcPts val="0"/>
              </a:spcBef>
              <a:spcAft>
                <a:spcPts val="0"/>
              </a:spcAft>
              <a:buNone/>
            </a:pPr>
            <a:r>
              <a:rPr lang="en-US" sz="2200">
                <a:latin typeface="Calibri"/>
                <a:ea typeface="Calibri"/>
                <a:cs typeface="Calibri"/>
                <a:sym typeface="Calibri"/>
              </a:rPr>
              <a:t>taught more different courses than any other faculty member in our department. Most faculty teach 3 or 4 different courses, but few teach more than that. This aspect of Dr. ____________’s teaching record points to both </a:t>
            </a:r>
            <a:r>
              <a:rPr lang="en-US" sz="2200" b="1">
                <a:latin typeface="Calibri"/>
                <a:ea typeface="Calibri"/>
                <a:cs typeface="Calibri"/>
                <a:sym typeface="Calibri"/>
              </a:rPr>
              <a:t>her range and her generosity</a:t>
            </a:r>
            <a:r>
              <a:rPr lang="en-US" sz="2200">
                <a:latin typeface="Calibri"/>
                <a:ea typeface="Calibri"/>
                <a:cs typeface="Calibri"/>
                <a:sym typeface="Calibri"/>
              </a:rPr>
              <a:t>…</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US" sz="2200" b="1">
                <a:latin typeface="Calibri"/>
                <a:ea typeface="Calibri"/>
                <a:cs typeface="Calibri"/>
                <a:sym typeface="Calibri"/>
              </a:rPr>
              <a:t>*Again, note the ways the nominator creates a clear narrative; giving a portrait of the candidate, providing specific examples, outlining key strengths and indicators of “exemplariness” – starting at the beginning of candidate’s teaching career in this portion of the letter.</a:t>
            </a:r>
            <a:endParaRPr sz="22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D64A-3C2A-C3E0-5344-9F175336412F}"/>
              </a:ext>
            </a:extLst>
          </p:cNvPr>
          <p:cNvSpPr>
            <a:spLocks noGrp="1"/>
          </p:cNvSpPr>
          <p:nvPr>
            <p:ph type="title"/>
          </p:nvPr>
        </p:nvSpPr>
        <p:spPr>
          <a:xfrm>
            <a:off x="830453" y="1294063"/>
            <a:ext cx="8397492" cy="492443"/>
          </a:xfrm>
        </p:spPr>
        <p:txBody>
          <a:bodyPr/>
          <a:lstStyle/>
          <a:p>
            <a:r>
              <a:rPr lang="en-US" dirty="0"/>
              <a:t>ATE Website</a:t>
            </a:r>
          </a:p>
        </p:txBody>
      </p:sp>
      <p:sp>
        <p:nvSpPr>
          <p:cNvPr id="3" name="Text Placeholder 2">
            <a:extLst>
              <a:ext uri="{FF2B5EF4-FFF2-40B4-BE49-F238E27FC236}">
                <a16:creationId xmlns:a16="http://schemas.microsoft.com/office/drawing/2014/main" id="{A6AA00C4-50F9-4464-06C8-C835BF021196}"/>
              </a:ext>
            </a:extLst>
          </p:cNvPr>
          <p:cNvSpPr>
            <a:spLocks noGrp="1"/>
          </p:cNvSpPr>
          <p:nvPr>
            <p:ph type="body" idx="1"/>
          </p:nvPr>
        </p:nvSpPr>
        <p:spPr>
          <a:xfrm>
            <a:off x="502412" y="1914101"/>
            <a:ext cx="9053575" cy="3600986"/>
          </a:xfrm>
        </p:spPr>
        <p:txBody>
          <a:bodyPr/>
          <a:lstStyle/>
          <a:p>
            <a:endParaRPr lang="en-US" dirty="0"/>
          </a:p>
          <a:p>
            <a:pPr marL="685800" indent="-457200">
              <a:buFont typeface="Wingdings" pitchFamily="2" charset="2"/>
              <a:buChar char="v"/>
            </a:pPr>
            <a:r>
              <a:rPr lang="en-US" dirty="0"/>
              <a:t>ATE webpage with key links: </a:t>
            </a:r>
            <a:r>
              <a:rPr lang="en-US" u="sng" dirty="0">
                <a:solidFill>
                  <a:srgbClr val="FFC000"/>
                </a:solidFill>
              </a:rPr>
              <a:t>https://</a:t>
            </a:r>
            <a:r>
              <a:rPr lang="en-US" u="sng" dirty="0" err="1">
                <a:solidFill>
                  <a:srgbClr val="FFC000"/>
                </a:solidFill>
              </a:rPr>
              <a:t>teaching.vt.edu</a:t>
            </a:r>
            <a:r>
              <a:rPr lang="en-US" u="sng" dirty="0">
                <a:solidFill>
                  <a:srgbClr val="FFC000"/>
                </a:solidFill>
              </a:rPr>
              <a:t>/</a:t>
            </a:r>
            <a:r>
              <a:rPr lang="en-US" u="sng" dirty="0" err="1">
                <a:solidFill>
                  <a:srgbClr val="FFC000"/>
                </a:solidFill>
              </a:rPr>
              <a:t>grantsandawards</a:t>
            </a:r>
            <a:r>
              <a:rPr lang="en-US" u="sng" dirty="0">
                <a:solidFill>
                  <a:srgbClr val="FFC000"/>
                </a:solidFill>
              </a:rPr>
              <a:t>/awards/</a:t>
            </a:r>
            <a:r>
              <a:rPr lang="en-US" u="sng" dirty="0" err="1">
                <a:solidFill>
                  <a:srgbClr val="FFC000"/>
                </a:solidFill>
              </a:rPr>
              <a:t>ate.html</a:t>
            </a:r>
            <a:endParaRPr lang="en-US" u="sng" dirty="0">
              <a:solidFill>
                <a:srgbClr val="FFC000"/>
              </a:solidFill>
            </a:endParaRPr>
          </a:p>
          <a:p>
            <a:pPr marL="685800" indent="-457200">
              <a:buFont typeface="Wingdings" pitchFamily="2" charset="2"/>
              <a:buChar char="v"/>
            </a:pPr>
            <a:endParaRPr lang="en-US" dirty="0"/>
          </a:p>
          <a:p>
            <a:pPr marL="685800" indent="-457200">
              <a:buFont typeface="Wingdings" pitchFamily="2" charset="2"/>
              <a:buChar char="v"/>
            </a:pPr>
            <a:r>
              <a:rPr lang="en-US" dirty="0"/>
              <a:t>This </a:t>
            </a:r>
            <a:r>
              <a:rPr lang="en-US" dirty="0" err="1"/>
              <a:t>Powerpoint</a:t>
            </a:r>
            <a:r>
              <a:rPr lang="en-US" dirty="0"/>
              <a:t> slide show and a recording of this Zoom presentation will be posted on the ATE dossier guidelines page: </a:t>
            </a:r>
            <a:r>
              <a:rPr lang="en-US" dirty="0">
                <a:solidFill>
                  <a:srgbClr val="FFC000"/>
                </a:solidFill>
                <a:hlinkClick r:id="rId2">
                  <a:extLst>
                    <a:ext uri="{A12FA001-AC4F-418D-AE19-62706E023703}">
                      <ahyp:hlinkClr xmlns:ahyp="http://schemas.microsoft.com/office/drawing/2018/hyperlinkcolor" val="tx"/>
                    </a:ext>
                  </a:extLst>
                </a:hlinkClick>
              </a:rPr>
              <a:t>https://teaching.vt.edu/grantsandawards/awards/ate/ate-dossier-guidelines.html</a:t>
            </a:r>
            <a:endParaRPr lang="en-US" dirty="0">
              <a:solidFill>
                <a:srgbClr val="C00000"/>
              </a:solidFill>
            </a:endParaRPr>
          </a:p>
        </p:txBody>
      </p:sp>
    </p:spTree>
    <p:extLst>
      <p:ext uri="{BB962C8B-B14F-4D97-AF65-F5344CB8AC3E}">
        <p14:creationId xmlns:p14="http://schemas.microsoft.com/office/powerpoint/2010/main" val="400978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90f1c6548e_0_41"/>
          <p:cNvSpPr txBox="1"/>
          <p:nvPr/>
        </p:nvSpPr>
        <p:spPr>
          <a:xfrm>
            <a:off x="646625" y="980900"/>
            <a:ext cx="9213000" cy="646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latin typeface="Calibri"/>
                <a:ea typeface="Calibri"/>
                <a:cs typeface="Calibri"/>
                <a:sym typeface="Calibri"/>
              </a:rPr>
              <a:t>In Fall 2019, for example, I had to go on leave for the semester; I was scheduled to teach a senior seminar in Toni Morrison… as the only other African-Americanist in the department, Dr. ____________ agreed to teach the seminar, even though she had not taught a great deal of Morrison….The students rated her overall effectiveness a 6, and their comments range from "Dr. ____________ is the best lecturer I have ever had class with" to "This has been my favorite class ever." The consistent hallmark of Dr. ______________’s teaching is clearly reflected in this example: not only is she </a:t>
            </a:r>
            <a:r>
              <a:rPr lang="en-US" sz="2000" b="1">
                <a:latin typeface="Calibri"/>
                <a:ea typeface="Calibri"/>
                <a:cs typeface="Calibri"/>
                <a:sym typeface="Calibri"/>
              </a:rPr>
              <a:t>willing to teach whatever the department needs</a:t>
            </a:r>
            <a:r>
              <a:rPr lang="en-US" sz="2000">
                <a:latin typeface="Calibri"/>
                <a:ea typeface="Calibri"/>
                <a:cs typeface="Calibri"/>
                <a:sym typeface="Calibri"/>
              </a:rPr>
              <a:t> her to teach, but she does so with as </a:t>
            </a:r>
            <a:r>
              <a:rPr lang="en-US" sz="2000" b="1">
                <a:latin typeface="Calibri"/>
                <a:ea typeface="Calibri"/>
                <a:cs typeface="Calibri"/>
                <a:sym typeface="Calibri"/>
              </a:rPr>
              <a:t>great an effectiveness </a:t>
            </a:r>
            <a:r>
              <a:rPr lang="en-US" sz="2000">
                <a:latin typeface="Calibri"/>
                <a:ea typeface="Calibri"/>
                <a:cs typeface="Calibri"/>
                <a:sym typeface="Calibri"/>
              </a:rPr>
              <a:t>as is evident in classes close to her heart. Such </a:t>
            </a:r>
            <a:r>
              <a:rPr lang="en-US" sz="2000" b="1">
                <a:latin typeface="Calibri"/>
                <a:ea typeface="Calibri"/>
                <a:cs typeface="Calibri"/>
                <a:sym typeface="Calibri"/>
              </a:rPr>
              <a:t>teaching is extremely rare.</a:t>
            </a:r>
            <a:endParaRPr sz="2000" b="1">
              <a:latin typeface="Calibri"/>
              <a:ea typeface="Calibri"/>
              <a:cs typeface="Calibri"/>
              <a:sym typeface="Calibri"/>
            </a:endParaRPr>
          </a:p>
          <a:p>
            <a:pPr marL="0" lvl="0" indent="0" algn="l" rtl="0">
              <a:lnSpc>
                <a:spcPct val="115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r>
              <a:rPr lang="en-US" sz="2000" b="1">
                <a:latin typeface="Calibri"/>
                <a:ea typeface="Calibri"/>
                <a:cs typeface="Calibri"/>
                <a:sym typeface="Calibri"/>
              </a:rPr>
              <a:t>*Provides context, examples, maintaining the established narrative, moving reader’s through the candidate’s “career teaching excellence” and qualities</a:t>
            </a:r>
            <a:endParaRPr sz="2000" b="1">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“Extraordinary commitment to and effectiveness in the classroom”</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“Range and generosity”</a:t>
            </a:r>
            <a:endParaRPr sz="20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90f1c6548e_0_47"/>
          <p:cNvSpPr txBox="1"/>
          <p:nvPr/>
        </p:nvSpPr>
        <p:spPr>
          <a:xfrm>
            <a:off x="646625" y="980900"/>
            <a:ext cx="9213000" cy="60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In the SPOT comments…, students spoke to the way Dr. ____________ contextualized the literature they were reading...One student stated that the contextual information provided "REALLY helped situate Morrison’s work and my own understandings." Another student observed that "The writings and discussion both helped me think more critically about what we were reading. The discussions were helpful, engaging, and [I] always felt like I was learning something new or thinking about things in a new light."</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b="1">
                <a:latin typeface="Calibri"/>
                <a:ea typeface="Calibri"/>
                <a:cs typeface="Calibri"/>
                <a:sym typeface="Calibri"/>
              </a:rPr>
              <a:t>*Incorporates student, peer assessment across time showing a pattern of excellence, too.</a:t>
            </a: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90f1c6548e_0_57"/>
          <p:cNvSpPr txBox="1"/>
          <p:nvPr/>
        </p:nvSpPr>
        <p:spPr>
          <a:xfrm>
            <a:off x="646625" y="980900"/>
            <a:ext cx="9213000" cy="626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b="1">
                <a:solidFill>
                  <a:schemeClr val="dk1"/>
                </a:solidFill>
                <a:latin typeface="Calibri"/>
                <a:ea typeface="Calibri"/>
                <a:cs typeface="Calibri"/>
                <a:sym typeface="Calibri"/>
              </a:rPr>
              <a:t>Continued…</a:t>
            </a:r>
            <a:endParaRPr sz="2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b="1">
                <a:solidFill>
                  <a:schemeClr val="dk1"/>
                </a:solidFill>
                <a:latin typeface="Calibri"/>
                <a:ea typeface="Calibri"/>
                <a:cs typeface="Calibri"/>
                <a:sym typeface="Calibri"/>
              </a:rPr>
              <a:t>Comments from former students are equally laudatory, but also bear the thoughtful and reflective quality given by a distance of time. </a:t>
            </a:r>
            <a:r>
              <a:rPr lang="en-US" sz="2200">
                <a:solidFill>
                  <a:schemeClr val="dk1"/>
                </a:solidFill>
                <a:latin typeface="Calibri"/>
                <a:ea typeface="Calibri"/>
                <a:cs typeface="Calibri"/>
                <a:sym typeface="Calibri"/>
              </a:rPr>
              <a:t>Mr. _______(2011), who…received the CLAHS Outstanding Recent Undergraduate Alumnus Award, shares a memory from a specific class,</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where he struggled to understand Salman Rushdie's </a:t>
            </a:r>
            <a:r>
              <a:rPr lang="en-US" sz="2200" i="1">
                <a:solidFill>
                  <a:schemeClr val="dk1"/>
                </a:solidFill>
                <a:latin typeface="Calibri"/>
                <a:ea typeface="Calibri"/>
                <a:cs typeface="Calibri"/>
                <a:sym typeface="Calibri"/>
              </a:rPr>
              <a:t>East, West: Stories</a:t>
            </a:r>
            <a:r>
              <a:rPr lang="en-US" sz="2200">
                <a:solidFill>
                  <a:schemeClr val="dk1"/>
                </a:solidFill>
                <a:latin typeface="Calibri"/>
                <a:ea typeface="Calibri"/>
                <a:cs typeface="Calibri"/>
                <a:sym typeface="Calibri"/>
              </a:rPr>
              <a:t>. He emailed Dr. ____________ after class, and she responded with "1200 words laying out what she could tell I understood about the text but did not have the tools to articulate yet. . . .I still re-read that email once every year or two and reflect on it one of many instances where she went above and beyond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the lecture to fostering creative and critical thought."</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b="1">
                <a:latin typeface="Calibri"/>
                <a:ea typeface="Calibri"/>
                <a:cs typeface="Calibri"/>
                <a:sym typeface="Calibri"/>
              </a:rPr>
              <a:t>*Incorporates student, peer assessment across time showing a pattern of excellence. Letter writer here shows teaching excellence and student satisfaction from 2004-2021.</a:t>
            </a: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90f1c6548e_0_66"/>
          <p:cNvSpPr txBox="1"/>
          <p:nvPr/>
        </p:nvSpPr>
        <p:spPr>
          <a:xfrm>
            <a:off x="647700" y="1333500"/>
            <a:ext cx="8724900" cy="57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latin typeface="Calibri"/>
                <a:ea typeface="Calibri"/>
                <a:cs typeface="Calibri"/>
                <a:sym typeface="Calibri"/>
              </a:rPr>
              <a:t>Dr. _________________not only opens her students to the challenges and the riches of African-American literature, but </a:t>
            </a:r>
            <a:r>
              <a:rPr lang="en-US" sz="2200" b="1">
                <a:latin typeface="Calibri"/>
                <a:ea typeface="Calibri"/>
                <a:cs typeface="Calibri"/>
                <a:sym typeface="Calibri"/>
              </a:rPr>
              <a:t>she also has been a tireless worker on curriculum committees to help develop a more inclusive curriculum</a:t>
            </a:r>
            <a:r>
              <a:rPr lang="en-US" sz="2200">
                <a:latin typeface="Calibri"/>
                <a:ea typeface="Calibri"/>
                <a:cs typeface="Calibri"/>
                <a:sym typeface="Calibri"/>
              </a:rPr>
              <a:t>. Her commitment has been evident in the numerous</a:t>
            </a:r>
            <a:endParaRPr sz="2200">
              <a:latin typeface="Calibri"/>
              <a:ea typeface="Calibri"/>
              <a:cs typeface="Calibri"/>
              <a:sym typeface="Calibri"/>
            </a:endParaRPr>
          </a:p>
          <a:p>
            <a:pPr marL="0" lvl="0" indent="0" algn="l" rtl="0">
              <a:spcBef>
                <a:spcPts val="0"/>
              </a:spcBef>
              <a:spcAft>
                <a:spcPts val="0"/>
              </a:spcAft>
              <a:buNone/>
            </a:pPr>
            <a:r>
              <a:rPr lang="en-US" sz="2200">
                <a:latin typeface="Calibri"/>
                <a:ea typeface="Calibri"/>
                <a:cs typeface="Calibri"/>
                <a:sym typeface="Calibri"/>
              </a:rPr>
              <a:t>curricular committees on which she has served.</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US" sz="2200" b="1">
                <a:latin typeface="Calibri"/>
                <a:ea typeface="Calibri"/>
                <a:cs typeface="Calibri"/>
                <a:sym typeface="Calibri"/>
              </a:rPr>
              <a:t>*Writer continues to hold the line of the narrative and reflects what the dossier promises. </a:t>
            </a:r>
            <a:endParaRPr sz="2200" b="1">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“...a long, outstanding record of instructional excellence, from classroom teaching to work on curricular committees, to directing our graduate programs.”</a:t>
            </a:r>
            <a:endParaRPr sz="2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90e7025eca_2_104"/>
          <p:cNvSpPr txBox="1"/>
          <p:nvPr/>
        </p:nvSpPr>
        <p:spPr>
          <a:xfrm>
            <a:off x="457200" y="914400"/>
            <a:ext cx="845731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pic>
        <p:nvPicPr>
          <p:cNvPr id="216" name="Google Shape;216;g290e7025eca_2_104"/>
          <p:cNvPicPr preferRelativeResize="0"/>
          <p:nvPr/>
        </p:nvPicPr>
        <p:blipFill rotWithShape="1">
          <a:blip r:embed="rId3">
            <a:alphaModFix/>
          </a:blip>
          <a:srcRect/>
          <a:stretch/>
        </p:blipFill>
        <p:spPr>
          <a:xfrm>
            <a:off x="2425352" y="2007426"/>
            <a:ext cx="5165125" cy="3371525"/>
          </a:xfrm>
          <a:prstGeom prst="rect">
            <a:avLst/>
          </a:prstGeom>
          <a:noFill/>
          <a:ln>
            <a:noFill/>
          </a:ln>
        </p:spPr>
      </p:pic>
      <p:sp>
        <p:nvSpPr>
          <p:cNvPr id="217" name="Google Shape;217;g290e7025eca_2_104"/>
          <p:cNvSpPr txBox="1"/>
          <p:nvPr/>
        </p:nvSpPr>
        <p:spPr>
          <a:xfrm>
            <a:off x="731525" y="5903025"/>
            <a:ext cx="8940900" cy="1695300"/>
          </a:xfrm>
          <a:prstGeom prst="rect">
            <a:avLst/>
          </a:prstGeom>
          <a:noFill/>
          <a:ln>
            <a:noFill/>
          </a:ln>
        </p:spPr>
        <p:txBody>
          <a:bodyPr spcFirstLastPara="1" wrap="square" lIns="0" tIns="0" rIns="0" bIns="0" anchor="t" anchorCtr="0">
            <a:spAutoFit/>
          </a:bodyPr>
          <a:lstStyle/>
          <a:p>
            <a:pPr marL="0" marR="5080" lvl="0" indent="0" algn="l" rtl="0">
              <a:lnSpc>
                <a:spcPct val="89800"/>
              </a:lnSpc>
              <a:spcBef>
                <a:spcPts val="146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Your concept of the purpose and value of teaching and learning</a:t>
            </a:r>
            <a:endParaRPr sz="2100" b="0" i="0" u="none" strike="noStrike" cap="none">
              <a:solidFill>
                <a:schemeClr val="dk1"/>
              </a:solidFill>
              <a:latin typeface="Calibri"/>
              <a:ea typeface="Calibri"/>
              <a:cs typeface="Calibri"/>
              <a:sym typeface="Calibri"/>
            </a:endParaRPr>
          </a:p>
          <a:p>
            <a:pPr marL="0" marR="5080" lvl="0" indent="0" algn="l" rtl="0">
              <a:lnSpc>
                <a:spcPct val="89800"/>
              </a:lnSpc>
              <a:spcBef>
                <a:spcPts val="146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Self-reflective exercise to enhance one’s ability to teach</a:t>
            </a:r>
            <a:endParaRPr sz="2100" b="0" i="0" u="none" strike="noStrike" cap="none">
              <a:solidFill>
                <a:schemeClr val="dk1"/>
              </a:solidFill>
              <a:latin typeface="Calibri"/>
              <a:ea typeface="Calibri"/>
              <a:cs typeface="Calibri"/>
              <a:sym typeface="Calibri"/>
            </a:endParaRPr>
          </a:p>
          <a:p>
            <a:pPr marL="189230" marR="5080" lvl="0" indent="-177165" algn="l" rtl="0">
              <a:lnSpc>
                <a:spcPct val="89800"/>
              </a:lnSpc>
              <a:spcBef>
                <a:spcPts val="146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189230" marR="5080" lvl="0" indent="-177165" algn="l" rtl="0">
              <a:lnSpc>
                <a:spcPct val="89800"/>
              </a:lnSpc>
              <a:spcBef>
                <a:spcPts val="146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90e7025eca_2_110"/>
          <p:cNvSpPr txBox="1"/>
          <p:nvPr/>
        </p:nvSpPr>
        <p:spPr>
          <a:xfrm>
            <a:off x="457200" y="914400"/>
            <a:ext cx="845730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sp>
        <p:nvSpPr>
          <p:cNvPr id="223" name="Google Shape;223;g290e7025eca_2_110"/>
          <p:cNvSpPr txBox="1"/>
          <p:nvPr/>
        </p:nvSpPr>
        <p:spPr>
          <a:xfrm>
            <a:off x="457200" y="1757100"/>
            <a:ext cx="8940900" cy="5615383"/>
          </a:xfrm>
          <a:prstGeom prst="rect">
            <a:avLst/>
          </a:prstGeom>
          <a:noFill/>
          <a:ln>
            <a:noFill/>
          </a:ln>
        </p:spPr>
        <p:txBody>
          <a:bodyPr spcFirstLastPara="1" wrap="square" lIns="0" tIns="0" rIns="0" bIns="0" anchor="t" anchorCtr="0">
            <a:spAutoFit/>
          </a:bodyPr>
          <a:lstStyle/>
          <a:p>
            <a:pPr marL="457200" marR="48895" lvl="0" indent="-355600" algn="l" rtl="0">
              <a:lnSpc>
                <a:spcPct val="90000"/>
              </a:lnSpc>
              <a:spcBef>
                <a:spcPts val="0"/>
              </a:spcBef>
              <a:spcAft>
                <a:spcPts val="0"/>
              </a:spcAft>
              <a:buClr>
                <a:schemeClr val="dk1"/>
              </a:buClr>
              <a:buSzPts val="2000"/>
              <a:buFont typeface="Noto Sans Symbols"/>
              <a:buChar char="▪"/>
            </a:pPr>
            <a:r>
              <a:rPr lang="en-US" sz="2400" b="0" i="0" u="none" strike="noStrike" cap="none">
                <a:solidFill>
                  <a:schemeClr val="dk1"/>
                </a:solidFill>
                <a:latin typeface="Calibri"/>
                <a:ea typeface="Calibri"/>
                <a:cs typeface="Calibri"/>
                <a:sym typeface="Calibri"/>
              </a:rPr>
              <a:t>Provide an engaging, reflective narrative of your beliefs about teaching and learning and how you put these beliefs into practice.</a:t>
            </a:r>
            <a:endParaRPr sz="2400" b="0" i="0" u="none" strike="noStrike" cap="none">
              <a:solidFill>
                <a:schemeClr val="dk1"/>
              </a:solidFill>
              <a:latin typeface="Calibri"/>
              <a:ea typeface="Calibri"/>
              <a:cs typeface="Calibri"/>
              <a:sym typeface="Calibri"/>
            </a:endParaRPr>
          </a:p>
          <a:p>
            <a:pPr marL="914400" marR="48895" lvl="0" indent="0" algn="l" rtl="0">
              <a:lnSpc>
                <a:spcPct val="90000"/>
              </a:lnSpc>
              <a:spcBef>
                <a:spcPts val="0"/>
              </a:spcBef>
              <a:spcAft>
                <a:spcPts val="0"/>
              </a:spcAft>
              <a:buNone/>
            </a:pPr>
            <a:endParaRPr sz="2400" b="0" i="0" u="none" strike="noStrike" cap="none">
              <a:solidFill>
                <a:schemeClr val="dk1"/>
              </a:solidFill>
              <a:latin typeface="Calibri"/>
              <a:ea typeface="Calibri"/>
              <a:cs typeface="Calibri"/>
              <a:sym typeface="Calibri"/>
            </a:endParaRPr>
          </a:p>
          <a:p>
            <a:pPr marL="457200" marR="153035" lvl="0" indent="-355600" algn="l" rtl="0">
              <a:lnSpc>
                <a:spcPct val="90000"/>
              </a:lnSpc>
              <a:spcBef>
                <a:spcPts val="1460"/>
              </a:spcBef>
              <a:spcAft>
                <a:spcPts val="0"/>
              </a:spcAft>
              <a:buClr>
                <a:schemeClr val="dk1"/>
              </a:buClr>
              <a:buSzPts val="2000"/>
              <a:buFont typeface="Noto Sans Symbols"/>
              <a:buChar char="▪"/>
            </a:pPr>
            <a:r>
              <a:rPr lang="en-US" sz="2400" b="0" i="0" u="none" strike="noStrike" cap="none">
                <a:solidFill>
                  <a:schemeClr val="dk1"/>
                </a:solidFill>
                <a:latin typeface="Calibri"/>
                <a:ea typeface="Calibri"/>
                <a:cs typeface="Calibri"/>
                <a:sym typeface="Calibri"/>
              </a:rPr>
              <a:t>A teaching statement is a unique statement conveying your educational values, objectives, methods, approach and/or expertise. It illustrates how you concretely enact your core values to promote learning.</a:t>
            </a:r>
            <a:endParaRPr sz="2400" b="0" i="0" u="none" strike="noStrike" cap="none">
              <a:solidFill>
                <a:schemeClr val="dk1"/>
              </a:solidFill>
              <a:latin typeface="Calibri"/>
              <a:ea typeface="Calibri"/>
              <a:cs typeface="Calibri"/>
              <a:sym typeface="Calibri"/>
            </a:endParaRPr>
          </a:p>
          <a:p>
            <a:pPr marL="800100" marR="153035" lvl="0" indent="-190500" algn="l" rtl="0">
              <a:lnSpc>
                <a:spcPct val="90000"/>
              </a:lnSpc>
              <a:spcBef>
                <a:spcPts val="1460"/>
              </a:spcBef>
              <a:spcAft>
                <a:spcPts val="0"/>
              </a:spcAft>
              <a:buClr>
                <a:srgbClr val="000000"/>
              </a:buClr>
              <a:buSzPts val="2400"/>
              <a:buFont typeface="Noto Sans Symbols"/>
              <a:buNone/>
            </a:pPr>
            <a:endParaRPr sz="2400" b="0" i="0" u="none" strike="noStrike" cap="none">
              <a:solidFill>
                <a:schemeClr val="dk1"/>
              </a:solidFill>
              <a:latin typeface="Calibri"/>
              <a:ea typeface="Calibri"/>
              <a:cs typeface="Calibri"/>
              <a:sym typeface="Calibri"/>
            </a:endParaRPr>
          </a:p>
          <a:p>
            <a:pPr marL="457200" marR="5080" lvl="0" indent="-355600" algn="l" rtl="0">
              <a:lnSpc>
                <a:spcPct val="89800"/>
              </a:lnSpc>
              <a:spcBef>
                <a:spcPts val="1460"/>
              </a:spcBef>
              <a:spcAft>
                <a:spcPts val="0"/>
              </a:spcAft>
              <a:buClr>
                <a:schemeClr val="dk1"/>
              </a:buClr>
              <a:buSzPts val="2000"/>
              <a:buFont typeface="Noto Sans Symbols"/>
              <a:buChar char="▪"/>
            </a:pPr>
            <a:r>
              <a:rPr lang="en-US" sz="2400" b="0" i="0" u="none" strike="noStrike" cap="none">
                <a:solidFill>
                  <a:schemeClr val="dk1"/>
                </a:solidFill>
                <a:latin typeface="Calibri"/>
                <a:ea typeface="Calibri"/>
                <a:cs typeface="Calibri"/>
                <a:sym typeface="Calibri"/>
              </a:rPr>
              <a:t>Your statement should demonstrate that you are both reflective and purposeful about teaching and learning and that you have translated these values into goals and goals into actions that have had a positive impact on student learning. </a:t>
            </a:r>
            <a:endParaRPr sz="2400" b="0" i="0" u="none" strike="noStrike" cap="none">
              <a:solidFill>
                <a:schemeClr val="dk1"/>
              </a:solidFill>
              <a:latin typeface="Calibri"/>
              <a:ea typeface="Calibri"/>
              <a:cs typeface="Calibri"/>
              <a:sym typeface="Calibri"/>
            </a:endParaRPr>
          </a:p>
          <a:p>
            <a:pPr marL="354965" marR="5080" lvl="0" indent="-190500" algn="l" rtl="0">
              <a:lnSpc>
                <a:spcPct val="89800"/>
              </a:lnSpc>
              <a:spcBef>
                <a:spcPts val="1460"/>
              </a:spcBef>
              <a:spcAft>
                <a:spcPts val="0"/>
              </a:spcAft>
              <a:buClr>
                <a:srgbClr val="000000"/>
              </a:buClr>
              <a:buSzPts val="2400"/>
              <a:buFont typeface="Noto Sans Symbols"/>
              <a:buNone/>
            </a:pPr>
            <a:endParaRPr sz="2400" b="0" i="0" u="none" strike="noStrike" cap="none">
              <a:solidFill>
                <a:schemeClr val="dk1"/>
              </a:solidFill>
              <a:latin typeface="Calibri"/>
              <a:ea typeface="Calibri"/>
              <a:cs typeface="Calibri"/>
              <a:sym typeface="Calibri"/>
            </a:endParaRPr>
          </a:p>
          <a:p>
            <a:pPr marL="189230" marR="5080" lvl="0" indent="-177165" algn="l" rtl="0">
              <a:lnSpc>
                <a:spcPct val="89800"/>
              </a:lnSpc>
              <a:spcBef>
                <a:spcPts val="146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90e7025eca_2_115"/>
          <p:cNvSpPr txBox="1"/>
          <p:nvPr/>
        </p:nvSpPr>
        <p:spPr>
          <a:xfrm>
            <a:off x="457200" y="914400"/>
            <a:ext cx="845730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sp>
        <p:nvSpPr>
          <p:cNvPr id="229" name="Google Shape;229;g290e7025eca_2_115"/>
          <p:cNvSpPr txBox="1"/>
          <p:nvPr/>
        </p:nvSpPr>
        <p:spPr>
          <a:xfrm>
            <a:off x="521550" y="1447800"/>
            <a:ext cx="8940900" cy="1410000"/>
          </a:xfrm>
          <a:prstGeom prst="rect">
            <a:avLst/>
          </a:prstGeom>
          <a:noFill/>
          <a:ln>
            <a:noFill/>
          </a:ln>
        </p:spPr>
        <p:txBody>
          <a:bodyPr spcFirstLastPara="1" wrap="square" lIns="0" tIns="0" rIns="0" bIns="0" anchor="t" anchorCtr="0">
            <a:spAutoFit/>
          </a:bodyPr>
          <a:lstStyle/>
          <a:p>
            <a:pPr marL="0" marR="5080" lvl="0" indent="0" algn="l" rtl="0">
              <a:lnSpc>
                <a:spcPct val="89800"/>
              </a:lnSpc>
              <a:spcBef>
                <a:spcPts val="146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source for guidance and inspiration:</a:t>
            </a:r>
            <a:endParaRPr sz="2000" b="0" i="0" u="none" strike="noStrike" cap="none">
              <a:solidFill>
                <a:schemeClr val="dk1"/>
              </a:solidFill>
              <a:latin typeface="Calibri"/>
              <a:ea typeface="Calibri"/>
              <a:cs typeface="Calibri"/>
              <a:sym typeface="Calibri"/>
            </a:endParaRPr>
          </a:p>
          <a:p>
            <a:pPr marL="190500" marR="1083310" lvl="0" indent="-152400" algn="l" rtl="0">
              <a:lnSpc>
                <a:spcPct val="110000"/>
              </a:lnSpc>
              <a:spcBef>
                <a:spcPts val="495"/>
              </a:spcBef>
              <a:spcAft>
                <a:spcPts val="0"/>
              </a:spcAft>
              <a:buClr>
                <a:srgbClr val="993232"/>
              </a:buClr>
              <a:buSzPts val="2067"/>
              <a:buFont typeface="Calibri"/>
              <a:buChar char="•"/>
            </a:pPr>
            <a:r>
              <a:rPr lang="en-US" sz="2000" b="0" i="0" u="none" strike="noStrike" cap="none">
                <a:solidFill>
                  <a:srgbClr val="921F07"/>
                </a:solidFill>
                <a:latin typeface="Calibri"/>
                <a:ea typeface="Calibri"/>
                <a:cs typeface="Calibri"/>
                <a:sym typeface="Calibri"/>
              </a:rPr>
              <a:t>University of Minnesota Center for Teaching and Learning: Getting Started on a Teaching Philosophy Statement</a:t>
            </a:r>
            <a:endParaRPr sz="2000" b="0" i="0" u="none" strike="noStrike" cap="none">
              <a:solidFill>
                <a:schemeClr val="dk1"/>
              </a:solidFill>
              <a:latin typeface="Calibri"/>
              <a:ea typeface="Calibri"/>
              <a:cs typeface="Calibri"/>
              <a:sym typeface="Calibri"/>
            </a:endParaRPr>
          </a:p>
          <a:p>
            <a:pPr marL="457200" marR="414019" lvl="0" indent="0" algn="l" rtl="0">
              <a:lnSpc>
                <a:spcPct val="108900"/>
              </a:lnSpc>
              <a:spcBef>
                <a:spcPts val="575"/>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30" name="Google Shape;230;g290e7025eca_2_115"/>
          <p:cNvPicPr preferRelativeResize="0"/>
          <p:nvPr/>
        </p:nvPicPr>
        <p:blipFill rotWithShape="1">
          <a:blip r:embed="rId3">
            <a:alphaModFix/>
          </a:blip>
          <a:srcRect/>
          <a:stretch/>
        </p:blipFill>
        <p:spPr>
          <a:xfrm>
            <a:off x="1995950" y="2743900"/>
            <a:ext cx="5819004" cy="460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90e7025eca_2_121"/>
          <p:cNvSpPr txBox="1"/>
          <p:nvPr/>
        </p:nvSpPr>
        <p:spPr>
          <a:xfrm>
            <a:off x="457200" y="914400"/>
            <a:ext cx="845730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sp>
        <p:nvSpPr>
          <p:cNvPr id="236" name="Google Shape;236;g290e7025eca_2_121"/>
          <p:cNvSpPr txBox="1"/>
          <p:nvPr/>
        </p:nvSpPr>
        <p:spPr>
          <a:xfrm>
            <a:off x="521550" y="1447800"/>
            <a:ext cx="8940900" cy="1410000"/>
          </a:xfrm>
          <a:prstGeom prst="rect">
            <a:avLst/>
          </a:prstGeom>
          <a:noFill/>
          <a:ln>
            <a:noFill/>
          </a:ln>
        </p:spPr>
        <p:txBody>
          <a:bodyPr spcFirstLastPara="1" wrap="square" lIns="0" tIns="0" rIns="0" bIns="0" anchor="t" anchorCtr="0">
            <a:spAutoFit/>
          </a:bodyPr>
          <a:lstStyle/>
          <a:p>
            <a:pPr marL="0" marR="5080" lvl="0" indent="0" algn="l" rtl="0">
              <a:lnSpc>
                <a:spcPct val="89800"/>
              </a:lnSpc>
              <a:spcBef>
                <a:spcPts val="146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source for guidance and inspiration:</a:t>
            </a:r>
            <a:endParaRPr sz="2000" b="0" i="0" u="none" strike="noStrike" cap="none">
              <a:solidFill>
                <a:schemeClr val="dk1"/>
              </a:solidFill>
              <a:latin typeface="Calibri"/>
              <a:ea typeface="Calibri"/>
              <a:cs typeface="Calibri"/>
              <a:sym typeface="Calibri"/>
            </a:endParaRPr>
          </a:p>
          <a:p>
            <a:pPr marL="190500" marR="1083310" lvl="0" indent="-152400" algn="l" rtl="0">
              <a:lnSpc>
                <a:spcPct val="110000"/>
              </a:lnSpc>
              <a:spcBef>
                <a:spcPts val="495"/>
              </a:spcBef>
              <a:spcAft>
                <a:spcPts val="0"/>
              </a:spcAft>
              <a:buClr>
                <a:srgbClr val="993232"/>
              </a:buClr>
              <a:buSzPts val="2067"/>
              <a:buFont typeface="Calibri"/>
              <a:buChar char="•"/>
            </a:pPr>
            <a:r>
              <a:rPr lang="en-US" sz="2000" b="0" i="0" u="none" strike="noStrike" cap="none">
                <a:solidFill>
                  <a:srgbClr val="921F07"/>
                </a:solidFill>
                <a:latin typeface="Calibri"/>
                <a:ea typeface="Calibri"/>
                <a:cs typeface="Calibri"/>
                <a:sym typeface="Calibri"/>
              </a:rPr>
              <a:t>University of Minnesota Center for Teaching and Learning: Getting Started on a Teaching Philosophy Statement</a:t>
            </a:r>
            <a:endParaRPr sz="2000" b="0" i="0" u="none" strike="noStrike" cap="none">
              <a:solidFill>
                <a:schemeClr val="dk1"/>
              </a:solidFill>
              <a:latin typeface="Calibri"/>
              <a:ea typeface="Calibri"/>
              <a:cs typeface="Calibri"/>
              <a:sym typeface="Calibri"/>
            </a:endParaRPr>
          </a:p>
          <a:p>
            <a:pPr marL="457200" marR="414019" lvl="0" indent="0" algn="l" rtl="0">
              <a:lnSpc>
                <a:spcPct val="108900"/>
              </a:lnSpc>
              <a:spcBef>
                <a:spcPts val="575"/>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37" name="Google Shape;237;g290e7025eca_2_121"/>
          <p:cNvPicPr preferRelativeResize="0"/>
          <p:nvPr/>
        </p:nvPicPr>
        <p:blipFill rotWithShape="1">
          <a:blip r:embed="rId3">
            <a:alphaModFix/>
          </a:blip>
          <a:srcRect/>
          <a:stretch/>
        </p:blipFill>
        <p:spPr>
          <a:xfrm>
            <a:off x="361538" y="2784850"/>
            <a:ext cx="4173370" cy="4609800"/>
          </a:xfrm>
          <a:prstGeom prst="rect">
            <a:avLst/>
          </a:prstGeom>
          <a:noFill/>
          <a:ln>
            <a:noFill/>
          </a:ln>
        </p:spPr>
      </p:pic>
      <p:pic>
        <p:nvPicPr>
          <p:cNvPr id="238" name="Google Shape;238;g290e7025eca_2_121"/>
          <p:cNvPicPr preferRelativeResize="0"/>
          <p:nvPr/>
        </p:nvPicPr>
        <p:blipFill rotWithShape="1">
          <a:blip r:embed="rId4">
            <a:alphaModFix/>
          </a:blip>
          <a:srcRect/>
          <a:stretch/>
        </p:blipFill>
        <p:spPr>
          <a:xfrm>
            <a:off x="5204532" y="2743900"/>
            <a:ext cx="3625852" cy="46098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90e7025eca_2_128"/>
          <p:cNvSpPr txBox="1"/>
          <p:nvPr/>
        </p:nvSpPr>
        <p:spPr>
          <a:xfrm>
            <a:off x="457200" y="914400"/>
            <a:ext cx="845730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sp>
        <p:nvSpPr>
          <p:cNvPr id="244" name="Google Shape;244;g290e7025eca_2_128"/>
          <p:cNvSpPr txBox="1"/>
          <p:nvPr/>
        </p:nvSpPr>
        <p:spPr>
          <a:xfrm>
            <a:off x="521550" y="1447800"/>
            <a:ext cx="8940900" cy="1410000"/>
          </a:xfrm>
          <a:prstGeom prst="rect">
            <a:avLst/>
          </a:prstGeom>
          <a:noFill/>
          <a:ln>
            <a:noFill/>
          </a:ln>
        </p:spPr>
        <p:txBody>
          <a:bodyPr spcFirstLastPara="1" wrap="square" lIns="0" tIns="0" rIns="0" bIns="0" anchor="t" anchorCtr="0">
            <a:spAutoFit/>
          </a:bodyPr>
          <a:lstStyle/>
          <a:p>
            <a:pPr marL="0" marR="5080" lvl="0" indent="0" algn="l" rtl="0">
              <a:lnSpc>
                <a:spcPct val="89800"/>
              </a:lnSpc>
              <a:spcBef>
                <a:spcPts val="146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source for guidance and inspiration:</a:t>
            </a:r>
            <a:endParaRPr sz="2000" b="0" i="0" u="none" strike="noStrike" cap="none">
              <a:solidFill>
                <a:schemeClr val="dk1"/>
              </a:solidFill>
              <a:latin typeface="Calibri"/>
              <a:ea typeface="Calibri"/>
              <a:cs typeface="Calibri"/>
              <a:sym typeface="Calibri"/>
            </a:endParaRPr>
          </a:p>
          <a:p>
            <a:pPr marL="190500" marR="1083310" lvl="0" indent="-152400" algn="l" rtl="0">
              <a:lnSpc>
                <a:spcPct val="110000"/>
              </a:lnSpc>
              <a:spcBef>
                <a:spcPts val="495"/>
              </a:spcBef>
              <a:spcAft>
                <a:spcPts val="0"/>
              </a:spcAft>
              <a:buClr>
                <a:srgbClr val="993232"/>
              </a:buClr>
              <a:buSzPts val="2067"/>
              <a:buFont typeface="Calibri"/>
              <a:buChar char="•"/>
            </a:pPr>
            <a:r>
              <a:rPr lang="en-US" sz="2000" b="0" i="0" u="none" strike="noStrike" cap="none">
                <a:solidFill>
                  <a:srgbClr val="921F07"/>
                </a:solidFill>
                <a:latin typeface="Calibri"/>
                <a:ea typeface="Calibri"/>
                <a:cs typeface="Calibri"/>
                <a:sym typeface="Calibri"/>
              </a:rPr>
              <a:t>University of Minnesota Center for Teaching and Learning: Getting Started on a Teaching Philosophy Statement</a:t>
            </a:r>
            <a:endParaRPr sz="2000" b="0" i="0" u="none" strike="noStrike" cap="none">
              <a:solidFill>
                <a:schemeClr val="dk1"/>
              </a:solidFill>
              <a:latin typeface="Calibri"/>
              <a:ea typeface="Calibri"/>
              <a:cs typeface="Calibri"/>
              <a:sym typeface="Calibri"/>
            </a:endParaRPr>
          </a:p>
          <a:p>
            <a:pPr marL="457200" marR="414019" lvl="0" indent="0" algn="l" rtl="0">
              <a:lnSpc>
                <a:spcPct val="108900"/>
              </a:lnSpc>
              <a:spcBef>
                <a:spcPts val="575"/>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45" name="Google Shape;245;g290e7025eca_2_128"/>
          <p:cNvPicPr preferRelativeResize="0"/>
          <p:nvPr/>
        </p:nvPicPr>
        <p:blipFill rotWithShape="1">
          <a:blip r:embed="rId3">
            <a:alphaModFix/>
          </a:blip>
          <a:srcRect/>
          <a:stretch/>
        </p:blipFill>
        <p:spPr>
          <a:xfrm>
            <a:off x="352050" y="2595400"/>
            <a:ext cx="4566549" cy="3976725"/>
          </a:xfrm>
          <a:prstGeom prst="rect">
            <a:avLst/>
          </a:prstGeom>
          <a:noFill/>
          <a:ln>
            <a:noFill/>
          </a:ln>
        </p:spPr>
      </p:pic>
      <p:pic>
        <p:nvPicPr>
          <p:cNvPr id="246" name="Google Shape;246;g290e7025eca_2_128"/>
          <p:cNvPicPr preferRelativeResize="0"/>
          <p:nvPr/>
        </p:nvPicPr>
        <p:blipFill rotWithShape="1">
          <a:blip r:embed="rId4">
            <a:alphaModFix/>
          </a:blip>
          <a:srcRect/>
          <a:stretch/>
        </p:blipFill>
        <p:spPr>
          <a:xfrm>
            <a:off x="5071050" y="2595400"/>
            <a:ext cx="4661351" cy="50455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90e7025eca_2_135"/>
          <p:cNvSpPr txBox="1"/>
          <p:nvPr/>
        </p:nvSpPr>
        <p:spPr>
          <a:xfrm>
            <a:off x="457200" y="914400"/>
            <a:ext cx="845730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sp>
        <p:nvSpPr>
          <p:cNvPr id="252" name="Google Shape;252;g290e7025eca_2_135"/>
          <p:cNvSpPr txBox="1"/>
          <p:nvPr/>
        </p:nvSpPr>
        <p:spPr>
          <a:xfrm>
            <a:off x="521550" y="1447800"/>
            <a:ext cx="8940900" cy="1410000"/>
          </a:xfrm>
          <a:prstGeom prst="rect">
            <a:avLst/>
          </a:prstGeom>
          <a:noFill/>
          <a:ln>
            <a:noFill/>
          </a:ln>
        </p:spPr>
        <p:txBody>
          <a:bodyPr spcFirstLastPara="1" wrap="square" lIns="0" tIns="0" rIns="0" bIns="0" anchor="t" anchorCtr="0">
            <a:spAutoFit/>
          </a:bodyPr>
          <a:lstStyle/>
          <a:p>
            <a:pPr marL="0" marR="5080" lvl="0" indent="0" algn="l" rtl="0">
              <a:lnSpc>
                <a:spcPct val="89800"/>
              </a:lnSpc>
              <a:spcBef>
                <a:spcPts val="146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source for guidance and inspiration:</a:t>
            </a:r>
            <a:endParaRPr sz="2000" b="0" i="0" u="none" strike="noStrike" cap="none">
              <a:solidFill>
                <a:schemeClr val="dk1"/>
              </a:solidFill>
              <a:latin typeface="Calibri"/>
              <a:ea typeface="Calibri"/>
              <a:cs typeface="Calibri"/>
              <a:sym typeface="Calibri"/>
            </a:endParaRPr>
          </a:p>
          <a:p>
            <a:pPr marL="190500" marR="1083310" lvl="0" indent="-152400" algn="l" rtl="0">
              <a:lnSpc>
                <a:spcPct val="110000"/>
              </a:lnSpc>
              <a:spcBef>
                <a:spcPts val="495"/>
              </a:spcBef>
              <a:spcAft>
                <a:spcPts val="0"/>
              </a:spcAft>
              <a:buClr>
                <a:srgbClr val="993232"/>
              </a:buClr>
              <a:buSzPts val="2067"/>
              <a:buFont typeface="Calibri"/>
              <a:buChar char="•"/>
            </a:pPr>
            <a:r>
              <a:rPr lang="en-US" sz="2000" b="0" i="0" u="none" strike="noStrike" cap="none">
                <a:solidFill>
                  <a:srgbClr val="921F07"/>
                </a:solidFill>
                <a:latin typeface="Calibri"/>
                <a:ea typeface="Calibri"/>
                <a:cs typeface="Calibri"/>
                <a:sym typeface="Calibri"/>
              </a:rPr>
              <a:t>University of Minnesota Center for Teaching and Learning: Getting Started on a Teaching Philosophy Statement</a:t>
            </a:r>
            <a:endParaRPr sz="2000" b="0" i="0" u="none" strike="noStrike" cap="none">
              <a:solidFill>
                <a:schemeClr val="dk1"/>
              </a:solidFill>
              <a:latin typeface="Calibri"/>
              <a:ea typeface="Calibri"/>
              <a:cs typeface="Calibri"/>
              <a:sym typeface="Calibri"/>
            </a:endParaRPr>
          </a:p>
          <a:p>
            <a:pPr marL="457200" marR="414019" lvl="0" indent="0" algn="l" rtl="0">
              <a:lnSpc>
                <a:spcPct val="108900"/>
              </a:lnSpc>
              <a:spcBef>
                <a:spcPts val="575"/>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53" name="Google Shape;253;g290e7025eca_2_135"/>
          <p:cNvPicPr preferRelativeResize="0"/>
          <p:nvPr/>
        </p:nvPicPr>
        <p:blipFill rotWithShape="1">
          <a:blip r:embed="rId3">
            <a:alphaModFix/>
          </a:blip>
          <a:srcRect/>
          <a:stretch/>
        </p:blipFill>
        <p:spPr>
          <a:xfrm>
            <a:off x="372600" y="2743900"/>
            <a:ext cx="4137418" cy="4609800"/>
          </a:xfrm>
          <a:prstGeom prst="rect">
            <a:avLst/>
          </a:prstGeom>
          <a:noFill/>
          <a:ln>
            <a:noFill/>
          </a:ln>
        </p:spPr>
      </p:pic>
      <p:pic>
        <p:nvPicPr>
          <p:cNvPr id="254" name="Google Shape;254;g290e7025eca_2_135"/>
          <p:cNvPicPr preferRelativeResize="0"/>
          <p:nvPr/>
        </p:nvPicPr>
        <p:blipFill rotWithShape="1">
          <a:blip r:embed="rId4">
            <a:alphaModFix/>
          </a:blip>
          <a:srcRect/>
          <a:stretch/>
        </p:blipFill>
        <p:spPr>
          <a:xfrm>
            <a:off x="4682893" y="2743900"/>
            <a:ext cx="4343632" cy="460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10" name="Picture 9" descr="A diagram of a program&#10;&#10;Description automatically generated">
            <a:extLst>
              <a:ext uri="{FF2B5EF4-FFF2-40B4-BE49-F238E27FC236}">
                <a16:creationId xmlns:a16="http://schemas.microsoft.com/office/drawing/2014/main" id="{9254A5CE-FF67-4FC7-158D-30C00A0366A1}"/>
              </a:ext>
            </a:extLst>
          </p:cNvPr>
          <p:cNvPicPr>
            <a:picLocks noChangeAspect="1"/>
          </p:cNvPicPr>
          <p:nvPr/>
        </p:nvPicPr>
        <p:blipFill>
          <a:blip r:embed="rId3"/>
          <a:stretch>
            <a:fillRect/>
          </a:stretch>
        </p:blipFill>
        <p:spPr>
          <a:xfrm>
            <a:off x="488679" y="920358"/>
            <a:ext cx="9081041" cy="6339807"/>
          </a:xfrm>
          <a:prstGeom prst="rect">
            <a:avLst/>
          </a:prstGeom>
        </p:spPr>
      </p:pic>
      <p:sp>
        <p:nvSpPr>
          <p:cNvPr id="11" name="TextBox 10">
            <a:extLst>
              <a:ext uri="{FF2B5EF4-FFF2-40B4-BE49-F238E27FC236}">
                <a16:creationId xmlns:a16="http://schemas.microsoft.com/office/drawing/2014/main" id="{16759A8F-1A37-5F0C-C7A0-5987E88B9042}"/>
              </a:ext>
            </a:extLst>
          </p:cNvPr>
          <p:cNvSpPr txBox="1"/>
          <p:nvPr/>
        </p:nvSpPr>
        <p:spPr>
          <a:xfrm>
            <a:off x="488679" y="7260165"/>
            <a:ext cx="4414991" cy="307777"/>
          </a:xfrm>
          <a:prstGeom prst="rect">
            <a:avLst/>
          </a:prstGeom>
          <a:noFill/>
        </p:spPr>
        <p:txBody>
          <a:bodyPr wrap="none" rtlCol="0">
            <a:spAutoFit/>
          </a:bodyPr>
          <a:lstStyle/>
          <a:p>
            <a:r>
              <a:rPr lang="en-US" dirty="0"/>
              <a:t>NOTE: The Diggs Award is not managed by the 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90e7025eca_2_142"/>
          <p:cNvSpPr txBox="1"/>
          <p:nvPr/>
        </p:nvSpPr>
        <p:spPr>
          <a:xfrm>
            <a:off x="457200" y="914400"/>
            <a:ext cx="8457300" cy="507831"/>
          </a:xfrm>
          <a:prstGeom prst="rect">
            <a:avLst/>
          </a:prstGeom>
          <a:noFill/>
          <a:ln>
            <a:noFill/>
          </a:ln>
        </p:spPr>
        <p:txBody>
          <a:bodyPr spcFirstLastPara="1" wrap="square" lIns="0" tIns="0" rIns="0" bIns="0" anchor="t" anchorCtr="0">
            <a:spAutoFit/>
          </a:bodyPr>
          <a:lstStyle/>
          <a:p>
            <a:pPr marL="614045" marR="5080" lvl="0" indent="-601345" algn="l" rtl="0">
              <a:lnSpc>
                <a:spcPct val="119636"/>
              </a:lnSpc>
              <a:spcBef>
                <a:spcPts val="0"/>
              </a:spcBef>
              <a:spcAft>
                <a:spcPts val="0"/>
              </a:spcAft>
              <a:buClr>
                <a:srgbClr val="000000"/>
              </a:buClr>
              <a:buSzPts val="2750"/>
              <a:buFont typeface="Arial"/>
              <a:buNone/>
            </a:pPr>
            <a:r>
              <a:rPr lang="en-US" sz="2750" b="1" i="0" u="none" strike="noStrike" cap="none" dirty="0">
                <a:solidFill>
                  <a:srgbClr val="491003"/>
                </a:solidFill>
                <a:latin typeface="Arial"/>
                <a:ea typeface="Arial"/>
                <a:cs typeface="Arial"/>
                <a:sym typeface="Arial"/>
              </a:rPr>
              <a:t>SECTION 3: Teaching Statement (1 page)</a:t>
            </a:r>
            <a:endParaRPr sz="2750" b="0" i="0" u="none" strike="noStrike" cap="none" dirty="0">
              <a:solidFill>
                <a:schemeClr val="dk1"/>
              </a:solidFill>
              <a:latin typeface="Arial"/>
              <a:ea typeface="Arial"/>
              <a:cs typeface="Arial"/>
              <a:sym typeface="Arial"/>
            </a:endParaRPr>
          </a:p>
        </p:txBody>
      </p:sp>
      <p:sp>
        <p:nvSpPr>
          <p:cNvPr id="260" name="Google Shape;260;g290e7025eca_2_142"/>
          <p:cNvSpPr txBox="1"/>
          <p:nvPr/>
        </p:nvSpPr>
        <p:spPr>
          <a:xfrm>
            <a:off x="521550" y="1447800"/>
            <a:ext cx="8940900" cy="1410000"/>
          </a:xfrm>
          <a:prstGeom prst="rect">
            <a:avLst/>
          </a:prstGeom>
          <a:noFill/>
          <a:ln>
            <a:noFill/>
          </a:ln>
        </p:spPr>
        <p:txBody>
          <a:bodyPr spcFirstLastPara="1" wrap="square" lIns="0" tIns="0" rIns="0" bIns="0" anchor="t" anchorCtr="0">
            <a:spAutoFit/>
          </a:bodyPr>
          <a:lstStyle/>
          <a:p>
            <a:pPr marL="0" marR="5080" lvl="0" indent="0" algn="l" rtl="0">
              <a:lnSpc>
                <a:spcPct val="89800"/>
              </a:lnSpc>
              <a:spcBef>
                <a:spcPts val="146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source for guidance and inspiration:</a:t>
            </a:r>
            <a:endParaRPr sz="2000" b="0" i="0" u="none" strike="noStrike" cap="none">
              <a:solidFill>
                <a:schemeClr val="dk1"/>
              </a:solidFill>
              <a:latin typeface="Calibri"/>
              <a:ea typeface="Calibri"/>
              <a:cs typeface="Calibri"/>
              <a:sym typeface="Calibri"/>
            </a:endParaRPr>
          </a:p>
          <a:p>
            <a:pPr marL="190500" marR="1083310" lvl="0" indent="-152400" algn="l" rtl="0">
              <a:lnSpc>
                <a:spcPct val="110000"/>
              </a:lnSpc>
              <a:spcBef>
                <a:spcPts val="495"/>
              </a:spcBef>
              <a:spcAft>
                <a:spcPts val="0"/>
              </a:spcAft>
              <a:buClr>
                <a:srgbClr val="993232"/>
              </a:buClr>
              <a:buSzPts val="2067"/>
              <a:buFont typeface="Calibri"/>
              <a:buChar char="•"/>
            </a:pPr>
            <a:r>
              <a:rPr lang="en-US" sz="2000" b="0" i="0" u="none" strike="noStrike" cap="none">
                <a:solidFill>
                  <a:srgbClr val="921F07"/>
                </a:solidFill>
                <a:latin typeface="Calibri"/>
                <a:ea typeface="Calibri"/>
                <a:cs typeface="Calibri"/>
                <a:sym typeface="Calibri"/>
              </a:rPr>
              <a:t>University of Minnesota Center for Teaching and Learning: Getting Started on a Teaching Philosophy Statement</a:t>
            </a:r>
            <a:endParaRPr sz="2000" b="0" i="0" u="none" strike="noStrike" cap="none">
              <a:solidFill>
                <a:schemeClr val="dk1"/>
              </a:solidFill>
              <a:latin typeface="Calibri"/>
              <a:ea typeface="Calibri"/>
              <a:cs typeface="Calibri"/>
              <a:sym typeface="Calibri"/>
            </a:endParaRPr>
          </a:p>
          <a:p>
            <a:pPr marL="457200" marR="414019" lvl="0" indent="0" algn="l" rtl="0">
              <a:lnSpc>
                <a:spcPct val="108900"/>
              </a:lnSpc>
              <a:spcBef>
                <a:spcPts val="575"/>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61" name="Google Shape;261;g290e7025eca_2_142"/>
          <p:cNvPicPr preferRelativeResize="0"/>
          <p:nvPr/>
        </p:nvPicPr>
        <p:blipFill rotWithShape="1">
          <a:blip r:embed="rId3">
            <a:alphaModFix/>
          </a:blip>
          <a:srcRect/>
          <a:stretch/>
        </p:blipFill>
        <p:spPr>
          <a:xfrm>
            <a:off x="3091850" y="2825850"/>
            <a:ext cx="3542415" cy="46098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90e7025eca_2_148"/>
          <p:cNvSpPr/>
          <p:nvPr/>
        </p:nvSpPr>
        <p:spPr>
          <a:xfrm>
            <a:off x="457200" y="990600"/>
            <a:ext cx="9144000" cy="63401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SECTION 4: Letters of Recommendation and/or Peer Evaluations of Teaching (4 to 5 one-page letters suggested).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Letters should demonstrate the breadth of the nominee’s impact on teaching and learning. Address a variety of classes, strengths, etc.</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Formal one-page letters of support from former and current VT students should be </a:t>
            </a:r>
            <a:r>
              <a:rPr lang="en-US" sz="2000" b="0" i="0" u="none" strike="noStrike" cap="none" dirty="0">
                <a:solidFill>
                  <a:srgbClr val="FF0000"/>
                </a:solidFill>
                <a:latin typeface="Arial"/>
                <a:ea typeface="Arial"/>
                <a:cs typeface="Arial"/>
                <a:sym typeface="Arial"/>
              </a:rPr>
              <a:t>requested by the nominator </a:t>
            </a:r>
            <a:r>
              <a:rPr lang="en-US" sz="2000" b="0" i="0" u="none" strike="noStrike" cap="none" dirty="0">
                <a:solidFill>
                  <a:srgbClr val="000000"/>
                </a:solidFill>
                <a:latin typeface="Arial"/>
                <a:ea typeface="Arial"/>
                <a:cs typeface="Arial"/>
                <a:sym typeface="Arial"/>
              </a:rPr>
              <a:t>(as described above, i.e., dept. head, honorifics chair or senior faculty colleague) and </a:t>
            </a:r>
            <a:r>
              <a:rPr lang="en-US" sz="2000" b="0" i="0" u="none" strike="noStrike" cap="none" dirty="0">
                <a:solidFill>
                  <a:srgbClr val="FF0000"/>
                </a:solidFill>
                <a:latin typeface="Arial"/>
                <a:ea typeface="Arial"/>
                <a:cs typeface="Arial"/>
                <a:sym typeface="Arial"/>
              </a:rPr>
              <a:t>kept confidential</a:t>
            </a:r>
            <a:r>
              <a:rPr lang="en-US" sz="20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The </a:t>
            </a:r>
            <a:r>
              <a:rPr lang="en-US" sz="2000" b="0" i="0" u="none" strike="noStrike" cap="none" dirty="0">
                <a:solidFill>
                  <a:srgbClr val="FF0000"/>
                </a:solidFill>
                <a:latin typeface="Arial"/>
                <a:ea typeface="Arial"/>
                <a:cs typeface="Arial"/>
                <a:sym typeface="Arial"/>
              </a:rPr>
              <a:t>nominee may provide a list of student names </a:t>
            </a:r>
            <a:r>
              <a:rPr lang="en-US" sz="2000" b="0" i="0" u="none" strike="noStrike" cap="none" dirty="0">
                <a:solidFill>
                  <a:srgbClr val="000000"/>
                </a:solidFill>
                <a:latin typeface="Arial"/>
                <a:ea typeface="Arial"/>
                <a:cs typeface="Arial"/>
                <a:sym typeface="Arial"/>
              </a:rPr>
              <a:t>for the nominator to contact. It should be noted that letters from the nominee's former students (alumni) are particularly impactful.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If the nominee does not have someone to acquire letters on their behalf, they should contact the chair of the ATE.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Other letters can include those from the nominee's colleagues who are directly familiar with the nominee’s teaching or the impact or outcomes of their teaching (including peer evaluations), and/or from anyone qualified to comment on the nominee's extraordinary instructional impact.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 </a:t>
            </a:r>
            <a:r>
              <a:rPr lang="en-US" sz="2000" b="0" i="0" u="none" strike="noStrike" cap="none" dirty="0">
                <a:solidFill>
                  <a:srgbClr val="FF0000"/>
                </a:solidFill>
                <a:latin typeface="Arial"/>
                <a:ea typeface="Arial"/>
                <a:cs typeface="Arial"/>
                <a:sym typeface="Arial"/>
              </a:rPr>
              <a:t>maximum of up to one page of unsolicited transcribed student quotes </a:t>
            </a:r>
            <a:r>
              <a:rPr lang="en-US" sz="2000" b="0" i="0" u="none" strike="noStrike" cap="none" dirty="0">
                <a:solidFill>
                  <a:srgbClr val="000000"/>
                </a:solidFill>
                <a:latin typeface="Arial"/>
                <a:ea typeface="Arial"/>
                <a:cs typeface="Arial"/>
                <a:sym typeface="Arial"/>
              </a:rPr>
              <a:t>from personal correspondence including Email, a more formal letter or “thank a teacher” note with the nominee may be included, if desired.</a:t>
            </a:r>
            <a:r>
              <a:rPr lang="en-US" sz="2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90e7025eca_2_152"/>
          <p:cNvSpPr/>
          <p:nvPr/>
        </p:nvSpPr>
        <p:spPr>
          <a:xfrm>
            <a:off x="304800" y="838200"/>
            <a:ext cx="9448800" cy="69865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SECTION 5: Additional Documentation (flexible, keeping within page limits for the dossier).</a:t>
            </a:r>
            <a:r>
              <a:rPr lang="en-US" sz="2400" b="0" i="0" u="none" strike="noStrike" cap="none" dirty="0">
                <a:solidFill>
                  <a:schemeClr val="dk1"/>
                </a:solidFill>
                <a:latin typeface="Arial"/>
                <a:ea typeface="Arial"/>
                <a:cs typeface="Arial"/>
                <a:sym typeface="Arial"/>
              </a:rPr>
              <a:t> </a:t>
            </a:r>
            <a:endParaRPr sz="1800" b="1" i="0" u="none" strike="noStrike" cap="none" dirty="0">
              <a:solidFill>
                <a:srgbClr val="FF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Submit evidence to document the nominee's extraordinary teaching successes at Virginia Tech; however, do not include links to external sites. This is your space to personalize/customize your package. Use all the space available!</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Additional documentation will vary greatly, but may include:</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details about course design &amp; development and its impact on student learning</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curriculum revision and its impact on student learning, retention, etc.</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pedagogical innovations and their impact on student learning</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student mentoring or advising activities</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educational/pedagogical publications or presentations authored</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teaching and learning workshops presented</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educational grants received</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educational outreach and service activities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peer evaluation of teaching letters (if not included previously), and</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Arial"/>
                <a:ea typeface="Arial"/>
                <a:cs typeface="Arial"/>
                <a:sym typeface="Arial"/>
              </a:rPr>
              <a:t>any other documentation of effective teaching and learning.</a:t>
            </a:r>
            <a:endParaRPr sz="2000" b="0" i="0" u="none" strike="noStrike" cap="none" dirty="0">
              <a:solidFill>
                <a:srgbClr val="000000"/>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000"/>
              <a:buFont typeface="Noto Sans Symbols"/>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latin typeface="Arial"/>
                <a:ea typeface="Arial"/>
                <a:cs typeface="Arial"/>
                <a:sym typeface="Arial"/>
              </a:rPr>
              <a:t>***Unsolicited student quotes or additional solicited student letters of recommendation should </a:t>
            </a:r>
            <a:r>
              <a:rPr lang="en-US" sz="1800" b="1" u="sng" strike="noStrike" cap="none" dirty="0">
                <a:solidFill>
                  <a:schemeClr val="dk1"/>
                </a:solidFill>
                <a:latin typeface="Arial"/>
                <a:ea typeface="Arial"/>
                <a:cs typeface="Arial"/>
                <a:sym typeface="Arial"/>
              </a:rPr>
              <a:t>not</a:t>
            </a:r>
            <a:r>
              <a:rPr lang="en-US" sz="1800" b="1" i="1" u="none" strike="noStrike" cap="none" dirty="0">
                <a:solidFill>
                  <a:schemeClr val="dk1"/>
                </a:solidFill>
                <a:latin typeface="Arial"/>
                <a:ea typeface="Arial"/>
                <a:cs typeface="Arial"/>
                <a:sym typeface="Arial"/>
              </a:rPr>
              <a:t> be included in this section.</a:t>
            </a:r>
            <a:endParaRPr sz="1800" b="0" i="1" u="none" strike="noStrike" cap="none"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90e7025eca_2_156"/>
          <p:cNvSpPr/>
          <p:nvPr/>
        </p:nvSpPr>
        <p:spPr>
          <a:xfrm>
            <a:off x="381000" y="908983"/>
            <a:ext cx="9144000" cy="65556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Required appendix of additional supporting documentation: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Noto Sans Symbols"/>
              <a:buChar char="∙"/>
            </a:pPr>
            <a:r>
              <a:rPr lang="en-US" sz="2000" b="1" i="0" u="none" strike="noStrike" cap="none">
                <a:solidFill>
                  <a:srgbClr val="FF0000"/>
                </a:solidFill>
                <a:latin typeface="Arial"/>
                <a:ea typeface="Arial"/>
                <a:cs typeface="Arial"/>
                <a:sym typeface="Arial"/>
              </a:rPr>
              <a:t>Student Perception of Teaching (SPOT) scores table </a:t>
            </a:r>
            <a:r>
              <a:rPr lang="en-US" sz="2000" b="1" i="0" u="none" strike="noStrike" cap="none">
                <a:solidFill>
                  <a:srgbClr val="00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all electronic SPOT scores since 2011 (Wine Award), the past seven years (Alumni Award), or the past seven years or less depending on time of service (Sporn Award)</a:t>
            </a:r>
            <a:r>
              <a:rPr lang="en-US" sz="2000" b="1"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Use the linked template to organize scores for students’ perceptions of your teaching as reported on the university’s electronic SPOT form.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We recommend grouping like classes together in chronological order. Indicate the departmental average SPOT scores exactly as reported on the university’s electronic SPOT form.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Reduced teaching loads (sabbaticals, buy-outs, etc.) should be clearly indicated and explained through footnotes.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Any classes not evaluated also should be noted in the table (e.g., due to the impacts of COVID)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Instructors may locate their electronic SPOT forms in Canvas by going to their personal “Account” then “Files” then “Eval Reports”.</a:t>
            </a:r>
            <a:endParaRPr sz="2000" b="0" i="0" u="none" strike="noStrike" cap="none">
              <a:solidFill>
                <a:srgbClr val="FF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90e7025eca_2_160"/>
          <p:cNvSpPr txBox="1"/>
          <p:nvPr/>
        </p:nvSpPr>
        <p:spPr>
          <a:xfrm>
            <a:off x="3520998" y="2514600"/>
            <a:ext cx="3295015" cy="521334"/>
          </a:xfrm>
          <a:prstGeom prst="rect">
            <a:avLst/>
          </a:prstGeom>
          <a:noFill/>
          <a:ln>
            <a:noFill/>
          </a:ln>
        </p:spPr>
        <p:txBody>
          <a:bodyPr spcFirstLastPara="1" wrap="square" lIns="0" tIns="0" rIns="0" bIns="0" anchor="t" anchorCtr="0">
            <a:spAutoFit/>
          </a:bodyPr>
          <a:lstStyle/>
          <a:p>
            <a:pPr marL="12700" marR="0" lvl="0" indent="0" algn="l" rtl="0">
              <a:lnSpc>
                <a:spcPct val="118333"/>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SPOT scores post-2011 revision</a:t>
            </a:r>
            <a:endParaRPr sz="1400" b="0" i="0" u="none" strike="noStrike" cap="none">
              <a:solidFill>
                <a:srgbClr val="000000"/>
              </a:solidFill>
              <a:latin typeface="Arial"/>
              <a:ea typeface="Arial"/>
              <a:cs typeface="Arial"/>
              <a:sym typeface="Arial"/>
            </a:endParaRPr>
          </a:p>
          <a:p>
            <a:pPr marL="1219200" marR="0" lvl="0" indent="0" algn="l" rtl="0">
              <a:lnSpc>
                <a:spcPct val="118333"/>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6.0 scale</a:t>
            </a:r>
            <a:endParaRPr sz="1400" b="0" i="0" u="none" strike="noStrike" cap="none">
              <a:solidFill>
                <a:srgbClr val="000000"/>
              </a:solidFill>
              <a:latin typeface="Arial"/>
              <a:ea typeface="Arial"/>
              <a:cs typeface="Arial"/>
              <a:sym typeface="Arial"/>
            </a:endParaRPr>
          </a:p>
        </p:txBody>
      </p:sp>
      <p:sp>
        <p:nvSpPr>
          <p:cNvPr id="282" name="Google Shape;282;g290e7025eca_2_160"/>
          <p:cNvSpPr txBox="1"/>
          <p:nvPr/>
        </p:nvSpPr>
        <p:spPr>
          <a:xfrm>
            <a:off x="1718500" y="3821008"/>
            <a:ext cx="6757670" cy="228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Reduced Teaching Load 2004/05. Pre-tenure Research Leave spring 2009</a:t>
            </a:r>
            <a:endParaRPr sz="1600" b="0" i="0" u="none" strike="noStrike" cap="none">
              <a:solidFill>
                <a:schemeClr val="dk1"/>
              </a:solidFill>
              <a:latin typeface="Arial"/>
              <a:ea typeface="Arial"/>
              <a:cs typeface="Arial"/>
              <a:sym typeface="Arial"/>
            </a:endParaRPr>
          </a:p>
        </p:txBody>
      </p:sp>
      <p:pic>
        <p:nvPicPr>
          <p:cNvPr id="283" name="Google Shape;283;g290e7025eca_2_160"/>
          <p:cNvPicPr preferRelativeResize="0"/>
          <p:nvPr/>
        </p:nvPicPr>
        <p:blipFill rotWithShape="1">
          <a:blip r:embed="rId3">
            <a:alphaModFix/>
          </a:blip>
          <a:srcRect/>
          <a:stretch/>
        </p:blipFill>
        <p:spPr>
          <a:xfrm>
            <a:off x="425056" y="3107484"/>
            <a:ext cx="9486900" cy="1838819"/>
          </a:xfrm>
          <a:prstGeom prst="rect">
            <a:avLst/>
          </a:prstGeom>
          <a:noFill/>
          <a:ln>
            <a:noFill/>
          </a:ln>
        </p:spPr>
      </p:pic>
      <p:sp>
        <p:nvSpPr>
          <p:cNvPr id="284" name="Google Shape;284;g290e7025eca_2_160"/>
          <p:cNvSpPr/>
          <p:nvPr/>
        </p:nvSpPr>
        <p:spPr>
          <a:xfrm>
            <a:off x="304800" y="5379184"/>
            <a:ext cx="9486900" cy="163121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Attach a </a:t>
            </a:r>
            <a:r>
              <a:rPr lang="en-US" sz="2000" b="1" i="0" u="none" strike="noStrike" cap="none">
                <a:solidFill>
                  <a:srgbClr val="FF0000"/>
                </a:solidFill>
                <a:latin typeface="Arial"/>
                <a:ea typeface="Arial"/>
                <a:cs typeface="Arial"/>
                <a:sym typeface="Arial"/>
              </a:rPr>
              <a:t>complete PDF file of one electronic SPOT</a:t>
            </a:r>
            <a:r>
              <a:rPr lang="en-US" sz="2000" b="0" i="0" u="none" strike="noStrike" cap="none">
                <a:solidFill>
                  <a:srgbClr val="000000"/>
                </a:solidFill>
                <a:latin typeface="Arial"/>
                <a:ea typeface="Arial"/>
                <a:cs typeface="Arial"/>
                <a:sym typeface="Arial"/>
              </a:rPr>
              <a:t>, including all student comments for one course taught at Virginia Tech within the past three years.</a:t>
            </a:r>
            <a:endParaRPr sz="2000" b="0" i="0" u="none" strike="noStrike" cap="none">
              <a:solidFill>
                <a:schemeClr val="dk1"/>
              </a:solidFill>
              <a:latin typeface="Arial"/>
              <a:ea typeface="Arial"/>
              <a:cs typeface="Arial"/>
              <a:sym typeface="Arial"/>
            </a:endParaRPr>
          </a:p>
          <a:p>
            <a:pPr marL="228600" marR="0" lvl="0" indent="0" algn="l" rtl="0">
              <a:lnSpc>
                <a:spcPct val="100000"/>
              </a:lnSpc>
              <a:spcBef>
                <a:spcPts val="2400"/>
              </a:spcBef>
              <a:spcAft>
                <a:spcPts val="0"/>
              </a:spcAft>
              <a:buClr>
                <a:srgbClr val="000000"/>
              </a:buClr>
              <a:buSzPts val="2000"/>
              <a:buFont typeface="Arial"/>
              <a:buNone/>
            </a:pPr>
            <a:r>
              <a:rPr lang="en-US" sz="2000" b="0" i="0" u="none" strike="noStrike" cap="none">
                <a:solidFill>
                  <a:srgbClr val="FF0000"/>
                </a:solidFill>
                <a:latin typeface="Arial"/>
                <a:ea typeface="Arial"/>
                <a:cs typeface="Arial"/>
                <a:sym typeface="Arial"/>
              </a:rPr>
              <a:t>The number of pages of this appendix section will vary, and it will not count as part of the 11 pages.</a:t>
            </a:r>
            <a:endParaRPr sz="1400" b="0" i="0" u="none" strike="noStrike" cap="none">
              <a:solidFill>
                <a:srgbClr val="000000"/>
              </a:solidFill>
              <a:latin typeface="Arial"/>
              <a:ea typeface="Arial"/>
              <a:cs typeface="Arial"/>
              <a:sym typeface="Arial"/>
            </a:endParaRPr>
          </a:p>
        </p:txBody>
      </p:sp>
      <p:sp>
        <p:nvSpPr>
          <p:cNvPr id="285" name="Google Shape;285;g290e7025eca_2_160"/>
          <p:cNvSpPr/>
          <p:nvPr/>
        </p:nvSpPr>
        <p:spPr>
          <a:xfrm>
            <a:off x="415728" y="938537"/>
            <a:ext cx="922694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Required appendix of additional supporting documentation (continued):</a:t>
            </a:r>
            <a:endParaRPr sz="1400" b="0" i="0" u="none" strike="noStrike" cap="none">
              <a:solidFill>
                <a:srgbClr val="000000"/>
              </a:solidFill>
              <a:latin typeface="Arial"/>
              <a:ea typeface="Arial"/>
              <a:cs typeface="Arial"/>
              <a:sym typeface="Arial"/>
            </a:endParaRPr>
          </a:p>
        </p:txBody>
      </p:sp>
      <p:sp>
        <p:nvSpPr>
          <p:cNvPr id="286" name="Google Shape;286;g290e7025eca_2_160"/>
          <p:cNvSpPr/>
          <p:nvPr/>
        </p:nvSpPr>
        <p:spPr>
          <a:xfrm>
            <a:off x="491413" y="1936262"/>
            <a:ext cx="63246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Excel form is available for download on ATE site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90e7025eca_2_169"/>
          <p:cNvSpPr txBox="1"/>
          <p:nvPr/>
        </p:nvSpPr>
        <p:spPr>
          <a:xfrm>
            <a:off x="926929" y="976017"/>
            <a:ext cx="8039197" cy="439479"/>
          </a:xfrm>
          <a:prstGeom prst="rect">
            <a:avLst/>
          </a:prstGeom>
          <a:noFill/>
          <a:ln>
            <a:noFill/>
          </a:ln>
        </p:spPr>
        <p:txBody>
          <a:bodyPr spcFirstLastPara="1" wrap="square" lIns="0" tIns="0" rIns="0" bIns="0" anchor="t" anchorCtr="0">
            <a:spAutoFit/>
          </a:bodyPr>
          <a:lstStyle/>
          <a:p>
            <a:pPr marL="12700" marR="0" lvl="0" indent="0" algn="ctr" rtl="0">
              <a:lnSpc>
                <a:spcPct val="118958"/>
              </a:lnSpc>
              <a:spcBef>
                <a:spcPts val="0"/>
              </a:spcBef>
              <a:spcAft>
                <a:spcPts val="0"/>
              </a:spcAft>
              <a:buClr>
                <a:srgbClr val="000000"/>
              </a:buClr>
              <a:buSzPts val="2400"/>
              <a:buFont typeface="Arial"/>
              <a:buNone/>
            </a:pPr>
            <a:r>
              <a:rPr lang="en-US" sz="2400" b="1" i="0" u="none" strike="noStrike" cap="none">
                <a:solidFill>
                  <a:srgbClr val="491003"/>
                </a:solidFill>
                <a:latin typeface="Arial"/>
                <a:ea typeface="Arial"/>
                <a:cs typeface="Arial"/>
                <a:sym typeface="Arial"/>
              </a:rPr>
              <a:t>2020-2021 Alumni Teaching Award  Excellence Rubric</a:t>
            </a:r>
            <a:endParaRPr sz="2400" b="0" i="0" u="none" strike="noStrike" cap="none">
              <a:solidFill>
                <a:schemeClr val="dk1"/>
              </a:solidFill>
              <a:latin typeface="Arial"/>
              <a:ea typeface="Arial"/>
              <a:cs typeface="Arial"/>
              <a:sym typeface="Arial"/>
            </a:endParaRPr>
          </a:p>
        </p:txBody>
      </p:sp>
      <p:sp>
        <p:nvSpPr>
          <p:cNvPr id="292" name="Google Shape;292;g290e7025eca_2_169"/>
          <p:cNvSpPr/>
          <p:nvPr/>
        </p:nvSpPr>
        <p:spPr>
          <a:xfrm>
            <a:off x="3674598" y="2358796"/>
            <a:ext cx="5494655" cy="106045"/>
          </a:xfrm>
          <a:custGeom>
            <a:avLst/>
            <a:gdLst/>
            <a:ahLst/>
            <a:cxnLst/>
            <a:rect l="l" t="t" r="r" b="b"/>
            <a:pathLst>
              <a:path w="5494655" h="106044"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g290e7025eca_2_169"/>
          <p:cNvSpPr/>
          <p:nvPr/>
        </p:nvSpPr>
        <p:spPr>
          <a:xfrm>
            <a:off x="3674598" y="2464355"/>
            <a:ext cx="5494655" cy="106045"/>
          </a:xfrm>
          <a:custGeom>
            <a:avLst/>
            <a:gdLst/>
            <a:ahLst/>
            <a:cxnLst/>
            <a:rect l="l" t="t" r="r" b="b"/>
            <a:pathLst>
              <a:path w="5494655" h="106044"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g290e7025eca_2_169"/>
          <p:cNvSpPr/>
          <p:nvPr/>
        </p:nvSpPr>
        <p:spPr>
          <a:xfrm>
            <a:off x="3674598" y="2569914"/>
            <a:ext cx="5494655" cy="106045"/>
          </a:xfrm>
          <a:custGeom>
            <a:avLst/>
            <a:gdLst/>
            <a:ahLst/>
            <a:cxnLst/>
            <a:rect l="l" t="t" r="r" b="b"/>
            <a:pathLst>
              <a:path w="5494655" h="106044"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g290e7025eca_2_169"/>
          <p:cNvSpPr/>
          <p:nvPr/>
        </p:nvSpPr>
        <p:spPr>
          <a:xfrm>
            <a:off x="3674598" y="2675473"/>
            <a:ext cx="5494655" cy="108585"/>
          </a:xfrm>
          <a:custGeom>
            <a:avLst/>
            <a:gdLst/>
            <a:ahLst/>
            <a:cxnLst/>
            <a:rect l="l" t="t" r="r" b="b"/>
            <a:pathLst>
              <a:path w="5494655" h="108585" extrusionOk="0">
                <a:moveTo>
                  <a:pt x="0" y="0"/>
                </a:moveTo>
                <a:lnTo>
                  <a:pt x="5494324" y="0"/>
                </a:lnTo>
                <a:lnTo>
                  <a:pt x="5494324" y="108013"/>
                </a:lnTo>
                <a:lnTo>
                  <a:pt x="0" y="108013"/>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g290e7025eca_2_169"/>
          <p:cNvSpPr/>
          <p:nvPr/>
        </p:nvSpPr>
        <p:spPr>
          <a:xfrm>
            <a:off x="3674598" y="2783488"/>
            <a:ext cx="5494655" cy="106045"/>
          </a:xfrm>
          <a:custGeom>
            <a:avLst/>
            <a:gdLst/>
            <a:ahLst/>
            <a:cxnLst/>
            <a:rect l="l" t="t" r="r" b="b"/>
            <a:pathLst>
              <a:path w="5494655" h="106044"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g290e7025eca_2_169"/>
          <p:cNvSpPr/>
          <p:nvPr/>
        </p:nvSpPr>
        <p:spPr>
          <a:xfrm>
            <a:off x="3674598" y="2889046"/>
            <a:ext cx="5494655" cy="106045"/>
          </a:xfrm>
          <a:custGeom>
            <a:avLst/>
            <a:gdLst/>
            <a:ahLst/>
            <a:cxnLst/>
            <a:rect l="l" t="t" r="r" b="b"/>
            <a:pathLst>
              <a:path w="5494655" h="106044"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g290e7025eca_2_169"/>
          <p:cNvSpPr/>
          <p:nvPr/>
        </p:nvSpPr>
        <p:spPr>
          <a:xfrm>
            <a:off x="3674598" y="3475759"/>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g290e7025eca_2_169"/>
          <p:cNvSpPr/>
          <p:nvPr/>
        </p:nvSpPr>
        <p:spPr>
          <a:xfrm>
            <a:off x="3674598" y="3581320"/>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g290e7025eca_2_169"/>
          <p:cNvSpPr/>
          <p:nvPr/>
        </p:nvSpPr>
        <p:spPr>
          <a:xfrm>
            <a:off x="3674598" y="3686879"/>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g290e7025eca_2_169"/>
          <p:cNvSpPr/>
          <p:nvPr/>
        </p:nvSpPr>
        <p:spPr>
          <a:xfrm>
            <a:off x="3674598" y="3792438"/>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g290e7025eca_2_169"/>
          <p:cNvSpPr/>
          <p:nvPr/>
        </p:nvSpPr>
        <p:spPr>
          <a:xfrm>
            <a:off x="3674598" y="3897998"/>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g290e7025eca_2_169"/>
          <p:cNvSpPr/>
          <p:nvPr/>
        </p:nvSpPr>
        <p:spPr>
          <a:xfrm>
            <a:off x="3674598" y="4673736"/>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g290e7025eca_2_169"/>
          <p:cNvSpPr/>
          <p:nvPr/>
        </p:nvSpPr>
        <p:spPr>
          <a:xfrm>
            <a:off x="3674598" y="4779294"/>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g290e7025eca_2_169"/>
          <p:cNvSpPr/>
          <p:nvPr/>
        </p:nvSpPr>
        <p:spPr>
          <a:xfrm>
            <a:off x="3674598" y="4884854"/>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290e7025eca_2_169"/>
          <p:cNvSpPr/>
          <p:nvPr/>
        </p:nvSpPr>
        <p:spPr>
          <a:xfrm>
            <a:off x="3674598" y="4990412"/>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g290e7025eca_2_169"/>
          <p:cNvSpPr/>
          <p:nvPr/>
        </p:nvSpPr>
        <p:spPr>
          <a:xfrm>
            <a:off x="3674598" y="5095972"/>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g290e7025eca_2_169"/>
          <p:cNvSpPr/>
          <p:nvPr/>
        </p:nvSpPr>
        <p:spPr>
          <a:xfrm>
            <a:off x="3674598" y="5658137"/>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g290e7025eca_2_169"/>
          <p:cNvSpPr/>
          <p:nvPr/>
        </p:nvSpPr>
        <p:spPr>
          <a:xfrm>
            <a:off x="3674598" y="5763697"/>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g290e7025eca_2_169"/>
          <p:cNvSpPr/>
          <p:nvPr/>
        </p:nvSpPr>
        <p:spPr>
          <a:xfrm>
            <a:off x="3674598" y="5869255"/>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g290e7025eca_2_169"/>
          <p:cNvSpPr/>
          <p:nvPr/>
        </p:nvSpPr>
        <p:spPr>
          <a:xfrm>
            <a:off x="3674598" y="5974815"/>
            <a:ext cx="5494655" cy="108585"/>
          </a:xfrm>
          <a:custGeom>
            <a:avLst/>
            <a:gdLst/>
            <a:ahLst/>
            <a:cxnLst/>
            <a:rect l="l" t="t" r="r" b="b"/>
            <a:pathLst>
              <a:path w="5494655" h="108585" extrusionOk="0">
                <a:moveTo>
                  <a:pt x="0" y="0"/>
                </a:moveTo>
                <a:lnTo>
                  <a:pt x="5494324" y="0"/>
                </a:lnTo>
                <a:lnTo>
                  <a:pt x="5494324" y="108013"/>
                </a:lnTo>
                <a:lnTo>
                  <a:pt x="0" y="108013"/>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g290e7025eca_2_169"/>
          <p:cNvSpPr/>
          <p:nvPr/>
        </p:nvSpPr>
        <p:spPr>
          <a:xfrm>
            <a:off x="3674598" y="6082828"/>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g290e7025eca_2_169"/>
          <p:cNvSpPr/>
          <p:nvPr/>
        </p:nvSpPr>
        <p:spPr>
          <a:xfrm>
            <a:off x="3674598" y="6188388"/>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g290e7025eca_2_169"/>
          <p:cNvSpPr/>
          <p:nvPr/>
        </p:nvSpPr>
        <p:spPr>
          <a:xfrm>
            <a:off x="3674598" y="6293947"/>
            <a:ext cx="5494655" cy="106045"/>
          </a:xfrm>
          <a:custGeom>
            <a:avLst/>
            <a:gdLst/>
            <a:ahLst/>
            <a:cxnLst/>
            <a:rect l="l" t="t" r="r" b="b"/>
            <a:pathLst>
              <a:path w="5494655" h="106045" extrusionOk="0">
                <a:moveTo>
                  <a:pt x="0" y="0"/>
                </a:moveTo>
                <a:lnTo>
                  <a:pt x="5494324" y="0"/>
                </a:lnTo>
                <a:lnTo>
                  <a:pt x="5494324" y="105562"/>
                </a:lnTo>
                <a:lnTo>
                  <a:pt x="0" y="105562"/>
                </a:lnTo>
                <a:lnTo>
                  <a:pt x="0"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315" name="Google Shape;315;g290e7025eca_2_169"/>
          <p:cNvGraphicFramePr/>
          <p:nvPr/>
        </p:nvGraphicFramePr>
        <p:xfrm>
          <a:off x="723803" y="1689000"/>
          <a:ext cx="8445450" cy="5083358"/>
        </p:xfrm>
        <a:graphic>
          <a:graphicData uri="http://schemas.openxmlformats.org/drawingml/2006/table">
            <a:tbl>
              <a:tblPr firstRow="1" bandRow="1">
                <a:noFill/>
                <a:tableStyleId>{353B6774-0DDC-47F3-B15E-DA311FCB01E1}</a:tableStyleId>
              </a:tblPr>
              <a:tblGrid>
                <a:gridCol w="1390800">
                  <a:extLst>
                    <a:ext uri="{9D8B030D-6E8A-4147-A177-3AD203B41FA5}">
                      <a16:colId xmlns:a16="http://schemas.microsoft.com/office/drawing/2014/main" val="20000"/>
                    </a:ext>
                  </a:extLst>
                </a:gridCol>
                <a:gridCol w="1441125">
                  <a:extLst>
                    <a:ext uri="{9D8B030D-6E8A-4147-A177-3AD203B41FA5}">
                      <a16:colId xmlns:a16="http://schemas.microsoft.com/office/drawing/2014/main" val="20001"/>
                    </a:ext>
                  </a:extLst>
                </a:gridCol>
                <a:gridCol w="1589475">
                  <a:extLst>
                    <a:ext uri="{9D8B030D-6E8A-4147-A177-3AD203B41FA5}">
                      <a16:colId xmlns:a16="http://schemas.microsoft.com/office/drawing/2014/main" val="20002"/>
                    </a:ext>
                  </a:extLst>
                </a:gridCol>
                <a:gridCol w="1862350">
                  <a:extLst>
                    <a:ext uri="{9D8B030D-6E8A-4147-A177-3AD203B41FA5}">
                      <a16:colId xmlns:a16="http://schemas.microsoft.com/office/drawing/2014/main" val="20003"/>
                    </a:ext>
                  </a:extLst>
                </a:gridCol>
                <a:gridCol w="1653075">
                  <a:extLst>
                    <a:ext uri="{9D8B030D-6E8A-4147-A177-3AD203B41FA5}">
                      <a16:colId xmlns:a16="http://schemas.microsoft.com/office/drawing/2014/main" val="20004"/>
                    </a:ext>
                  </a:extLst>
                </a:gridCol>
                <a:gridCol w="508625">
                  <a:extLst>
                    <a:ext uri="{9D8B030D-6E8A-4147-A177-3AD203B41FA5}">
                      <a16:colId xmlns:a16="http://schemas.microsoft.com/office/drawing/2014/main" val="20005"/>
                    </a:ext>
                  </a:extLst>
                </a:gridCol>
              </a:tblGrid>
              <a:tr h="240575">
                <a:tc gridSpan="6">
                  <a:txBody>
                    <a:bodyPr/>
                    <a:lstStyle/>
                    <a:p>
                      <a:pPr marL="57150" marR="280670" lvl="0" indent="0" algn="l" rtl="0">
                        <a:lnSpc>
                          <a:spcPct val="116250"/>
                        </a:lnSpc>
                        <a:spcBef>
                          <a:spcPts val="0"/>
                        </a:spcBef>
                        <a:spcAft>
                          <a:spcPts val="0"/>
                        </a:spcAft>
                        <a:buClr>
                          <a:srgbClr val="000000"/>
                        </a:buClr>
                        <a:buSzPts val="800"/>
                        <a:buFont typeface="Arial"/>
                        <a:buNone/>
                      </a:pPr>
                      <a:r>
                        <a:rPr lang="en-US" sz="800" u="none" strike="noStrike" cap="none">
                          <a:latin typeface="Arial"/>
                          <a:ea typeface="Arial"/>
                          <a:cs typeface="Arial"/>
                          <a:sym typeface="Arial"/>
                        </a:rPr>
                        <a:t>Discuss/evaluate dossiers according to four teaching excellence focus areas (left column).  Detailed descriptions of each of the four focus areas are shown in the gray boxes in Italics that span the middle columns.</a:t>
                      </a:r>
                      <a:endParaRPr sz="1400" u="none" strike="noStrike" cap="none"/>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9F7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7225">
                <a:tc>
                  <a:txBody>
                    <a:bodyPr/>
                    <a:lstStyle/>
                    <a:p>
                      <a:pPr marL="577850" marR="123189" lvl="0" indent="-444500" algn="l" rtl="0">
                        <a:lnSpc>
                          <a:spcPct val="104700"/>
                        </a:lnSpc>
                        <a:spcBef>
                          <a:spcPts val="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Teaching excellence focus areas</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60705" marR="193675" lvl="0" indent="-358140" algn="l" rtl="0">
                        <a:lnSpc>
                          <a:spcPct val="104700"/>
                        </a:lnSpc>
                        <a:spcBef>
                          <a:spcPts val="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Pertinent sections of the dossier</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16230" marR="0" lvl="0" indent="0" algn="l" rtl="0">
                        <a:lnSpc>
                          <a:spcPct val="100000"/>
                        </a:lnSpc>
                        <a:spcBef>
                          <a:spcPts val="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Excellent Evidence – 3</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22909" marR="0" lvl="0" indent="0" algn="l" rtl="0">
                        <a:lnSpc>
                          <a:spcPct val="100000"/>
                        </a:lnSpc>
                        <a:spcBef>
                          <a:spcPts val="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Very Good Evidence – 2</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27355" marR="0" lvl="0" indent="0" algn="l" rtl="0">
                        <a:lnSpc>
                          <a:spcPct val="100000"/>
                        </a:lnSpc>
                        <a:spcBef>
                          <a:spcPts val="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Good Evidence – 1</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7785" marR="48895" lvl="0" indent="0" algn="ctr" rtl="0">
                        <a:lnSpc>
                          <a:spcPct val="102000"/>
                        </a:lnSpc>
                        <a:spcBef>
                          <a:spcPts val="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No Evidence</a:t>
                      </a:r>
                      <a:endParaRPr sz="600" u="none" strike="noStrike" cap="none">
                        <a:latin typeface="Arial"/>
                        <a:ea typeface="Arial"/>
                        <a:cs typeface="Arial"/>
                        <a:sym typeface="Arial"/>
                      </a:endParaRPr>
                    </a:p>
                    <a:p>
                      <a:pPr marL="635" marR="0" lvl="0" indent="0" algn="ctr" rtl="0">
                        <a:lnSpc>
                          <a:spcPct val="100000"/>
                        </a:lnSpc>
                        <a:spcBef>
                          <a:spcPts val="30"/>
                        </a:spcBef>
                        <a:spcAft>
                          <a:spcPts val="0"/>
                        </a:spcAft>
                        <a:buClr>
                          <a:srgbClr val="000000"/>
                        </a:buClr>
                        <a:buSzPts val="600"/>
                        <a:buFont typeface="Arial"/>
                        <a:buNone/>
                      </a:pPr>
                      <a:r>
                        <a:rPr lang="en-US" sz="600" b="1" i="1" u="none" strike="noStrike" cap="none">
                          <a:solidFill>
                            <a:srgbClr val="008000"/>
                          </a:solidFill>
                          <a:latin typeface="Arial"/>
                          <a:ea typeface="Arial"/>
                          <a:cs typeface="Arial"/>
                          <a:sym typeface="Arial"/>
                        </a:rPr>
                        <a:t>- 0</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0725">
                <a:tc rowSpan="2">
                  <a:txBody>
                    <a:bodyPr/>
                    <a:lstStyle/>
                    <a:p>
                      <a:pPr marL="521334" marR="71755" lvl="0" indent="-439420" algn="l" rtl="0">
                        <a:lnSpc>
                          <a:spcPct val="102099"/>
                        </a:lnSpc>
                        <a:spcBef>
                          <a:spcPts val="0"/>
                        </a:spcBef>
                        <a:spcAft>
                          <a:spcPts val="0"/>
                        </a:spcAft>
                        <a:buClr>
                          <a:srgbClr val="000000"/>
                        </a:buClr>
                        <a:buSzPts val="600"/>
                        <a:buFont typeface="Arial"/>
                        <a:buNone/>
                      </a:pPr>
                      <a:r>
                        <a:rPr lang="en-US" sz="600" b="1" u="none" strike="noStrike" cap="none">
                          <a:solidFill>
                            <a:srgbClr val="800000"/>
                          </a:solidFill>
                          <a:latin typeface="Arial"/>
                          <a:ea typeface="Arial"/>
                          <a:cs typeface="Arial"/>
                          <a:sym typeface="Arial"/>
                        </a:rPr>
                        <a:t>Evidence of effective student learning</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196215" marR="538480" lvl="0" indent="-99060" algn="l" rtl="0">
                        <a:lnSpc>
                          <a:spcPct val="104700"/>
                        </a:lnSpc>
                        <a:spcBef>
                          <a:spcPts val="0"/>
                        </a:spcBef>
                        <a:spcAft>
                          <a:spcPts val="0"/>
                        </a:spcAft>
                        <a:buClr>
                          <a:srgbClr val="000000"/>
                        </a:buClr>
                        <a:buSzPts val="600"/>
                        <a:buFont typeface="Noto Sans Symbols"/>
                        <a:buChar char="∙"/>
                      </a:pPr>
                      <a:r>
                        <a:rPr lang="en-US" sz="600" u="none" strike="noStrike" cap="none">
                          <a:latin typeface="Arial"/>
                          <a:ea typeface="Arial"/>
                          <a:cs typeface="Arial"/>
                          <a:sym typeface="Arial"/>
                        </a:rPr>
                        <a:t>Contributions and achievements</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Nomination letter</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Teaching statement</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SPOT/SPOI scores</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Letters of recommendation</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Additional documentation</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Appendix</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54610" marR="102870" lvl="0" indent="0" algn="l" rtl="0">
                        <a:lnSpc>
                          <a:spcPct val="99400"/>
                        </a:lnSpc>
                        <a:spcBef>
                          <a:spcPts val="0"/>
                        </a:spcBef>
                        <a:spcAft>
                          <a:spcPts val="0"/>
                        </a:spcAft>
                        <a:buClr>
                          <a:srgbClr val="000000"/>
                        </a:buClr>
                        <a:buSzPts val="700"/>
                        <a:buFont typeface="Arial"/>
                        <a:buNone/>
                      </a:pPr>
                      <a:r>
                        <a:rPr lang="en-US" sz="700" i="1" u="none" strike="noStrike" cap="none">
                          <a:latin typeface="Arial"/>
                          <a:ea typeface="Arial"/>
                          <a:cs typeface="Arial"/>
                          <a:sym typeface="Arial"/>
                        </a:rPr>
                        <a:t>Dossier includes compelling evidence that students are learning effectively as a direct result of the pedagogies employed by the candidate. Evidence of learning can include: 1) SPOT/SPOI scores that exceed departmental averages, 2) exemplary student and faculty comments that directly relate candidate's pedagogy to extraordinary student products such as student publications, design projects, and/or other products above and beyond the course or program, 3) letters of recommendation that demonstrate learning in the candidate's class, lab, or other venue with significant professional success, 4) any other lines of evidence that document student learning outcomes.</a:t>
                      </a:r>
                      <a:endParaRPr sz="7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76250">
                <a:tc vMerge="1">
                  <a:txBody>
                    <a:bodyPr/>
                    <a:lstStyle/>
                    <a:p>
                      <a:endParaRPr lang="en-US"/>
                    </a:p>
                  </a:txBody>
                  <a:tcPr/>
                </a:tc>
                <a:tc vMerge="1">
                  <a:txBody>
                    <a:bodyPr/>
                    <a:lstStyle/>
                    <a:p>
                      <a:endParaRPr lang="en-US"/>
                    </a:p>
                  </a:txBody>
                  <a:tcPr/>
                </a:tc>
                <a:tc>
                  <a:txBody>
                    <a:bodyPr/>
                    <a:lstStyle/>
                    <a:p>
                      <a:pPr marL="54610" marR="53339" lvl="0" indent="0" algn="l" rtl="0">
                        <a:lnSpc>
                          <a:spcPct val="1026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many lines of independent evidence that students are learning effectively as a direct result of the pedagogies employed by the candidate.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144780" lvl="0" indent="0" algn="l" rtl="0">
                        <a:lnSpc>
                          <a:spcPct val="1028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several lines of independent evidence that students are learning effectively as a direct result of the pedagogies employed by the candidate.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116839" lvl="0" indent="0" algn="l" rtl="0">
                        <a:lnSpc>
                          <a:spcPct val="1026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a few lines of independent evidence that students are learning effectively as a direct result of the pedagogies employed by the candidate.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7150" marR="83185" lvl="0" indent="0" algn="l" rtl="0">
                        <a:lnSpc>
                          <a:spcPct val="102000"/>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No evidence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2700">
                <a:tc rowSpan="2">
                  <a:txBody>
                    <a:bodyPr/>
                    <a:lstStyle/>
                    <a:p>
                      <a:pPr marL="153035" marR="143510" lvl="0" indent="60960" algn="l" rtl="0">
                        <a:lnSpc>
                          <a:spcPct val="104700"/>
                        </a:lnSpc>
                        <a:spcBef>
                          <a:spcPts val="0"/>
                        </a:spcBef>
                        <a:spcAft>
                          <a:spcPts val="0"/>
                        </a:spcAft>
                        <a:buClr>
                          <a:srgbClr val="000000"/>
                        </a:buClr>
                        <a:buSzPts val="600"/>
                        <a:buFont typeface="Arial"/>
                        <a:buNone/>
                      </a:pPr>
                      <a:r>
                        <a:rPr lang="en-US" sz="600" b="1" u="none" strike="noStrike" cap="none">
                          <a:solidFill>
                            <a:srgbClr val="FF6600"/>
                          </a:solidFill>
                          <a:latin typeface="Arial"/>
                          <a:ea typeface="Arial"/>
                          <a:cs typeface="Arial"/>
                          <a:sym typeface="Arial"/>
                        </a:rPr>
                        <a:t>Evidence of exemplary course/curriculum design</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196215" marR="537845" lvl="0" indent="-99060" algn="l" rtl="0">
                        <a:lnSpc>
                          <a:spcPct val="104700"/>
                        </a:lnSpc>
                        <a:spcBef>
                          <a:spcPts val="0"/>
                        </a:spcBef>
                        <a:spcAft>
                          <a:spcPts val="0"/>
                        </a:spcAft>
                        <a:buClr>
                          <a:srgbClr val="000000"/>
                        </a:buClr>
                        <a:buSzPts val="600"/>
                        <a:buFont typeface="Noto Sans Symbols"/>
                        <a:buChar char="∙"/>
                      </a:pPr>
                      <a:r>
                        <a:rPr lang="en-US" sz="600" u="none" strike="noStrike" cap="none">
                          <a:latin typeface="Arial"/>
                          <a:ea typeface="Arial"/>
                          <a:cs typeface="Arial"/>
                          <a:sym typeface="Arial"/>
                        </a:rPr>
                        <a:t>Contributions and achievements</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Nomination letter</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Teaching statement</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Letters of recommendation</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Additional documentation</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54610" marR="220345" lvl="0" indent="0" algn="l" rtl="0">
                        <a:lnSpc>
                          <a:spcPct val="100000"/>
                        </a:lnSpc>
                        <a:spcBef>
                          <a:spcPts val="0"/>
                        </a:spcBef>
                        <a:spcAft>
                          <a:spcPts val="0"/>
                        </a:spcAft>
                        <a:buClr>
                          <a:srgbClr val="000000"/>
                        </a:buClr>
                        <a:buSzPts val="700"/>
                        <a:buFont typeface="Arial"/>
                        <a:buNone/>
                      </a:pPr>
                      <a:r>
                        <a:rPr lang="en-US" sz="700" i="1" u="none" strike="noStrike" cap="none">
                          <a:latin typeface="Arial"/>
                          <a:ea typeface="Arial"/>
                          <a:cs typeface="Arial"/>
                          <a:sym typeface="Arial"/>
                        </a:rPr>
                        <a:t>Dossier presents clear evidence of exemplary course and/or curriculum design incorporating pedagogical practices that manifest the candidate’s beliefs about learning. This evidence may include: 1) descriptions of course design project/s that successfully support a learning-centered classroom, workshop, or laboratory environment, 2) descriptions of curriculum design project/s that focus on student learning over multiple courses, 3) active participation in teaching and learning committees, including curriculum committees.</a:t>
                      </a:r>
                      <a:endParaRPr sz="7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65275">
                <a:tc vMerge="1">
                  <a:txBody>
                    <a:bodyPr/>
                    <a:lstStyle/>
                    <a:p>
                      <a:endParaRPr lang="en-US"/>
                    </a:p>
                  </a:txBody>
                  <a:tcPr/>
                </a:tc>
                <a:tc vMerge="1">
                  <a:txBody>
                    <a:bodyPr/>
                    <a:lstStyle/>
                    <a:p>
                      <a:endParaRPr lang="en-US"/>
                    </a:p>
                  </a:txBody>
                  <a:tcPr/>
                </a:tc>
                <a:tc>
                  <a:txBody>
                    <a:bodyPr/>
                    <a:lstStyle/>
                    <a:p>
                      <a:pPr marL="54610" marR="67310" lvl="0" indent="0" algn="l" rtl="0">
                        <a:lnSpc>
                          <a:spcPct val="1030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presents clear evidence that the candidate has actively and successfully contributed to several course/curriculum design projects or at several levels of course/curriculum design.</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66040" lvl="0" indent="0" algn="l" rtl="0">
                        <a:lnSpc>
                          <a:spcPct val="103400"/>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presents clear evidence that the candidate has actively and successfully contributed to at least two course/curriculum design projects or in at least two levels of course/curriculum design.</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67310" lvl="0" indent="0" algn="l" rtl="0">
                        <a:lnSpc>
                          <a:spcPct val="1030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presents clear evidence that the candidate has actively and successfully contributed to at least one course/curriculum design project or in at least one level of course/curriculum design.</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7150" marR="83185" lvl="0" indent="0" algn="l" rtl="0">
                        <a:lnSpc>
                          <a:spcPct val="104700"/>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No evidence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2700">
                <a:tc rowSpan="2">
                  <a:txBody>
                    <a:bodyPr/>
                    <a:lstStyle/>
                    <a:p>
                      <a:pPr marL="170180" marR="160655" lvl="0" indent="0" algn="ctr" rtl="0">
                        <a:lnSpc>
                          <a:spcPct val="103299"/>
                        </a:lnSpc>
                        <a:spcBef>
                          <a:spcPts val="0"/>
                        </a:spcBef>
                        <a:spcAft>
                          <a:spcPts val="0"/>
                        </a:spcAft>
                        <a:buClr>
                          <a:srgbClr val="000000"/>
                        </a:buClr>
                        <a:buSzPts val="600"/>
                        <a:buFont typeface="Arial"/>
                        <a:buNone/>
                      </a:pPr>
                      <a:r>
                        <a:rPr lang="en-US" sz="600" b="1" u="none" strike="noStrike" cap="none">
                          <a:solidFill>
                            <a:srgbClr val="800000"/>
                          </a:solidFill>
                          <a:latin typeface="Arial"/>
                          <a:ea typeface="Arial"/>
                          <a:cs typeface="Arial"/>
                          <a:sym typeface="Arial"/>
                        </a:rPr>
                        <a:t>Evidence of professional development and impact across the University</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196215" marR="538480" lvl="0" indent="-99060" algn="l" rtl="0">
                        <a:lnSpc>
                          <a:spcPct val="102099"/>
                        </a:lnSpc>
                        <a:spcBef>
                          <a:spcPts val="0"/>
                        </a:spcBef>
                        <a:spcAft>
                          <a:spcPts val="0"/>
                        </a:spcAft>
                        <a:buClr>
                          <a:srgbClr val="000000"/>
                        </a:buClr>
                        <a:buSzPts val="600"/>
                        <a:buFont typeface="Noto Sans Symbols"/>
                        <a:buChar char="∙"/>
                      </a:pPr>
                      <a:r>
                        <a:rPr lang="en-US" sz="600" u="none" strike="noStrike" cap="none">
                          <a:latin typeface="Arial"/>
                          <a:ea typeface="Arial"/>
                          <a:cs typeface="Arial"/>
                          <a:sym typeface="Arial"/>
                        </a:rPr>
                        <a:t>Contributions and achievements</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Nomination letter</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Teaching statement</a:t>
                      </a:r>
                      <a:endParaRPr sz="600" u="none" strike="noStrike" cap="none">
                        <a:latin typeface="Arial"/>
                        <a:ea typeface="Arial"/>
                        <a:cs typeface="Arial"/>
                        <a:sym typeface="Arial"/>
                      </a:endParaRPr>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Letters of recommendation</a:t>
                      </a:r>
                      <a:endParaRPr sz="600" u="none" strike="noStrike" cap="none">
                        <a:latin typeface="Arial"/>
                        <a:ea typeface="Arial"/>
                        <a:cs typeface="Arial"/>
                        <a:sym typeface="Arial"/>
                      </a:endParaRPr>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Additional documentation</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54610" marR="55244" lvl="0" indent="0" algn="l" rtl="0">
                        <a:lnSpc>
                          <a:spcPct val="100000"/>
                        </a:lnSpc>
                        <a:spcBef>
                          <a:spcPts val="0"/>
                        </a:spcBef>
                        <a:spcAft>
                          <a:spcPts val="0"/>
                        </a:spcAft>
                        <a:buClr>
                          <a:srgbClr val="000000"/>
                        </a:buClr>
                        <a:buSzPts val="700"/>
                        <a:buFont typeface="Arial"/>
                        <a:buNone/>
                      </a:pPr>
                      <a:r>
                        <a:rPr lang="en-US" sz="700" i="1" u="none" strike="noStrike" cap="none">
                          <a:latin typeface="Arial"/>
                          <a:ea typeface="Arial"/>
                          <a:cs typeface="Arial"/>
                          <a:sym typeface="Arial"/>
                        </a:rPr>
                        <a:t>Dossier includes examples of professional development, service, and/or campus/community outreach documented over time. Evidence of professional development can include: 1) advising and mentoring (undergraduate and graduate), 2) service       on departmental, collegiate, or university level teaching and learning committees, 3) attendance at CIDER, FDI or other professional development opportunities </a:t>
                      </a:r>
                      <a:r>
                        <a:rPr lang="en-US" sz="700" u="none" strike="noStrike" cap="none">
                          <a:latin typeface="Arial"/>
                          <a:ea typeface="Arial"/>
                          <a:cs typeface="Arial"/>
                          <a:sym typeface="Arial"/>
                        </a:rPr>
                        <a:t>(beyond what is required for computer receipt), </a:t>
                      </a:r>
                      <a:r>
                        <a:rPr lang="en-US" sz="700" i="1" u="none" strike="noStrike" cap="none">
                          <a:latin typeface="Arial"/>
                          <a:ea typeface="Arial"/>
                          <a:cs typeface="Arial"/>
                          <a:sym typeface="Arial"/>
                        </a:rPr>
                        <a:t>4) presentation of workshops on pedagogy, assessment, or some other facet of teaching and learning to other faculty at VT.</a:t>
                      </a:r>
                      <a:endParaRPr sz="7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1700">
                <a:tc vMerge="1">
                  <a:txBody>
                    <a:bodyPr/>
                    <a:lstStyle/>
                    <a:p>
                      <a:endParaRPr lang="en-US"/>
                    </a:p>
                  </a:txBody>
                  <a:tcPr/>
                </a:tc>
                <a:tc vMerge="1">
                  <a:txBody>
                    <a:bodyPr/>
                    <a:lstStyle/>
                    <a:p>
                      <a:endParaRPr lang="en-US"/>
                    </a:p>
                  </a:txBody>
                  <a:tcPr/>
                </a:tc>
                <a:tc>
                  <a:txBody>
                    <a:bodyPr/>
                    <a:lstStyle/>
                    <a:p>
                      <a:pPr marL="54610" marR="116204" lvl="0" indent="0" algn="l" rtl="0">
                        <a:lnSpc>
                          <a:spcPct val="1028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many examples of professional development, service, and/or campus/community outreach documented over time.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153670" lvl="0" indent="0" algn="l" rtl="0">
                        <a:lnSpc>
                          <a:spcPct val="1028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several examples of professional development, service, and/or campus/community outreach documented over time.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155575" lvl="0" indent="0" algn="l" rtl="0">
                        <a:lnSpc>
                          <a:spcPct val="1028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a few examples of professional development, service, and/or campus/ community outreach documented over time.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7150" marR="83185" lvl="0" indent="0" algn="l" rtl="0">
                        <a:lnSpc>
                          <a:spcPct val="104700"/>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No evidence</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746275">
                <a:tc rowSpan="2">
                  <a:txBody>
                    <a:bodyPr/>
                    <a:lstStyle/>
                    <a:p>
                      <a:pPr marL="92075" marR="64769" lvl="0" indent="-17780" algn="l" rtl="0">
                        <a:lnSpc>
                          <a:spcPct val="102099"/>
                        </a:lnSpc>
                        <a:spcBef>
                          <a:spcPts val="0"/>
                        </a:spcBef>
                        <a:spcAft>
                          <a:spcPts val="0"/>
                        </a:spcAft>
                        <a:buClr>
                          <a:srgbClr val="000000"/>
                        </a:buClr>
                        <a:buSzPts val="600"/>
                        <a:buFont typeface="Arial"/>
                        <a:buNone/>
                      </a:pPr>
                      <a:r>
                        <a:rPr lang="en-US" sz="600" b="1" u="none" strike="noStrike" cap="none">
                          <a:solidFill>
                            <a:srgbClr val="FF6600"/>
                          </a:solidFill>
                          <a:latin typeface="Arial"/>
                          <a:ea typeface="Arial"/>
                          <a:cs typeface="Arial"/>
                          <a:sym typeface="Arial"/>
                        </a:rPr>
                        <a:t>Evidence of broader teaching impact beyond Virginia Tech</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196215" marR="538480" lvl="0" indent="-99060" algn="l" rtl="0">
                        <a:lnSpc>
                          <a:spcPct val="102099"/>
                        </a:lnSpc>
                        <a:spcBef>
                          <a:spcPts val="0"/>
                        </a:spcBef>
                        <a:spcAft>
                          <a:spcPts val="0"/>
                        </a:spcAft>
                        <a:buClr>
                          <a:srgbClr val="000000"/>
                        </a:buClr>
                        <a:buSzPts val="600"/>
                        <a:buFont typeface="Noto Sans Symbols"/>
                        <a:buChar char="∙"/>
                      </a:pPr>
                      <a:r>
                        <a:rPr lang="en-US" sz="600" u="none" strike="noStrike" cap="none">
                          <a:latin typeface="Arial"/>
                          <a:ea typeface="Arial"/>
                          <a:cs typeface="Arial"/>
                          <a:sym typeface="Arial"/>
                        </a:rPr>
                        <a:t>Contributions and achievements</a:t>
                      </a:r>
                      <a:endParaRPr sz="1400" u="none" strike="noStrike" cap="none"/>
                    </a:p>
                    <a:p>
                      <a:pPr marL="196215" marR="0" lvl="0" indent="-99060" algn="l" rtl="0">
                        <a:lnSpc>
                          <a:spcPct val="100000"/>
                        </a:lnSpc>
                        <a:spcBef>
                          <a:spcPts val="70"/>
                        </a:spcBef>
                        <a:spcAft>
                          <a:spcPts val="0"/>
                        </a:spcAft>
                        <a:buClr>
                          <a:srgbClr val="000000"/>
                        </a:buClr>
                        <a:buSzPts val="600"/>
                        <a:buFont typeface="Noto Sans Symbols"/>
                        <a:buChar char="∙"/>
                      </a:pPr>
                      <a:r>
                        <a:rPr lang="en-US" sz="600" u="none" strike="noStrike" cap="none">
                          <a:latin typeface="Arial"/>
                          <a:ea typeface="Arial"/>
                          <a:cs typeface="Arial"/>
                          <a:sym typeface="Arial"/>
                        </a:rPr>
                        <a:t>Nomination letter</a:t>
                      </a:r>
                      <a:endParaRPr sz="1400" u="none" strike="noStrike" cap="none"/>
                    </a:p>
                    <a:p>
                      <a:pPr marL="196215" marR="0" lvl="0" indent="-99060" algn="l" rtl="0">
                        <a:lnSpc>
                          <a:spcPct val="100000"/>
                        </a:lnSpc>
                        <a:spcBef>
                          <a:spcPts val="50"/>
                        </a:spcBef>
                        <a:spcAft>
                          <a:spcPts val="0"/>
                        </a:spcAft>
                        <a:buClr>
                          <a:srgbClr val="000000"/>
                        </a:buClr>
                        <a:buSzPts val="600"/>
                        <a:buFont typeface="Noto Sans Symbols"/>
                        <a:buChar char="∙"/>
                      </a:pPr>
                      <a:r>
                        <a:rPr lang="en-US" sz="600" u="none" strike="noStrike" cap="none">
                          <a:latin typeface="Arial"/>
                          <a:ea typeface="Arial"/>
                          <a:cs typeface="Arial"/>
                          <a:sym typeface="Arial"/>
                        </a:rPr>
                        <a:t>Additional documentation</a:t>
                      </a:r>
                      <a:endParaRPr sz="1400" u="none" strike="noStrike" cap="none"/>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54610" marR="60325" lvl="0" indent="0" algn="l" rtl="0">
                        <a:lnSpc>
                          <a:spcPct val="99300"/>
                        </a:lnSpc>
                        <a:spcBef>
                          <a:spcPts val="0"/>
                        </a:spcBef>
                        <a:spcAft>
                          <a:spcPts val="0"/>
                        </a:spcAft>
                        <a:buClr>
                          <a:srgbClr val="000000"/>
                        </a:buClr>
                        <a:buSzPts val="700"/>
                        <a:buFont typeface="Arial"/>
                        <a:buNone/>
                      </a:pPr>
                      <a:r>
                        <a:rPr lang="en-US" sz="700" i="1" u="none" strike="noStrike" cap="none">
                          <a:latin typeface="Arial"/>
                          <a:ea typeface="Arial"/>
                          <a:cs typeface="Arial"/>
                          <a:sym typeface="Arial"/>
                        </a:rPr>
                        <a:t>Dossier includes examples documentating that the candidate has shared his/her pedagogical innovations, course/curriculum design, and success publicly beyond the VT campus. Evidence of this can include: 1) the publication of articles or abstracts or the distribution of white papers, 2) presenting at (or attending) education-related regional or national conferences, 3) presenting at (or attending) education-related regional or national workshops and seminars, or 4) any other activity that demonstrates that the candidate is actively sharing his/her teaching and learning accomplishments broadly and repeatedly beyond the VT campus. The candidate may also have received sponsored support to conduct research on learning, although obtaining outside funding is not an essential criterion of "mastery."</a:t>
                      </a:r>
                      <a:endParaRPr sz="7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76250">
                <a:tc vMerge="1">
                  <a:txBody>
                    <a:bodyPr/>
                    <a:lstStyle/>
                    <a:p>
                      <a:endParaRPr lang="en-US"/>
                    </a:p>
                  </a:txBody>
                  <a:tcPr/>
                </a:tc>
                <a:tc vMerge="1">
                  <a:txBody>
                    <a:bodyPr/>
                    <a:lstStyle/>
                    <a:p>
                      <a:endParaRPr lang="en-US"/>
                    </a:p>
                  </a:txBody>
                  <a:tcPr/>
                </a:tc>
                <a:tc>
                  <a:txBody>
                    <a:bodyPr/>
                    <a:lstStyle/>
                    <a:p>
                      <a:pPr marL="54610" marR="214629" lvl="0" indent="0" algn="l" rtl="0">
                        <a:lnSpc>
                          <a:spcPct val="1026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many examples documentating that the candidate has shared his/her pedagogical innovations and success publicly beyond the VT campus.</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89535" lvl="0" indent="0" algn="l" rtl="0">
                        <a:lnSpc>
                          <a:spcPct val="1028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several examples documentating that the candidate has shared his/her pedagogical innovations and success publicly beyond the VT campus.</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4610" marR="96520" lvl="0" indent="0" algn="l" rtl="0">
                        <a:lnSpc>
                          <a:spcPct val="1026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Dossier includes a few examples documentating that the candidate has shared his/her pedagogical innovation and success publicly beyond the VT campus.</a:t>
                      </a:r>
                      <a:endParaRPr sz="60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7150" marR="83185" lvl="0" indent="0" algn="l" rtl="0">
                        <a:lnSpc>
                          <a:spcPct val="102099"/>
                        </a:lnSpc>
                        <a:spcBef>
                          <a:spcPts val="0"/>
                        </a:spcBef>
                        <a:spcAft>
                          <a:spcPts val="0"/>
                        </a:spcAft>
                        <a:buClr>
                          <a:srgbClr val="000000"/>
                        </a:buClr>
                        <a:buSzPts val="600"/>
                        <a:buFont typeface="Arial"/>
                        <a:buNone/>
                      </a:pPr>
                      <a:r>
                        <a:rPr lang="en-US" sz="600" u="none" strike="noStrike" cap="none">
                          <a:latin typeface="Arial"/>
                          <a:ea typeface="Arial"/>
                          <a:cs typeface="Arial"/>
                          <a:sym typeface="Arial"/>
                        </a:rPr>
                        <a:t>No evidence</a:t>
                      </a:r>
                      <a:endParaRPr sz="1400" u="none" strike="noStrike" cap="none"/>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D64A-3C2A-C3E0-5344-9F175336412F}"/>
              </a:ext>
            </a:extLst>
          </p:cNvPr>
          <p:cNvSpPr>
            <a:spLocks noGrp="1"/>
          </p:cNvSpPr>
          <p:nvPr>
            <p:ph type="title"/>
          </p:nvPr>
        </p:nvSpPr>
        <p:spPr>
          <a:xfrm>
            <a:off x="830453" y="1294063"/>
            <a:ext cx="8397492" cy="492443"/>
          </a:xfrm>
        </p:spPr>
        <p:txBody>
          <a:bodyPr/>
          <a:lstStyle/>
          <a:p>
            <a:r>
              <a:rPr lang="en-US" dirty="0"/>
              <a:t>ATE Website</a:t>
            </a:r>
          </a:p>
        </p:txBody>
      </p:sp>
      <p:sp>
        <p:nvSpPr>
          <p:cNvPr id="3" name="Text Placeholder 2">
            <a:extLst>
              <a:ext uri="{FF2B5EF4-FFF2-40B4-BE49-F238E27FC236}">
                <a16:creationId xmlns:a16="http://schemas.microsoft.com/office/drawing/2014/main" id="{A6AA00C4-50F9-4464-06C8-C835BF021196}"/>
              </a:ext>
            </a:extLst>
          </p:cNvPr>
          <p:cNvSpPr>
            <a:spLocks noGrp="1"/>
          </p:cNvSpPr>
          <p:nvPr>
            <p:ph type="body" idx="1"/>
          </p:nvPr>
        </p:nvSpPr>
        <p:spPr>
          <a:xfrm>
            <a:off x="502412" y="1914101"/>
            <a:ext cx="9053575" cy="3600986"/>
          </a:xfrm>
        </p:spPr>
        <p:txBody>
          <a:bodyPr/>
          <a:lstStyle/>
          <a:p>
            <a:endParaRPr lang="en-US" dirty="0"/>
          </a:p>
          <a:p>
            <a:pPr marL="685800" indent="-457200">
              <a:buFont typeface="Wingdings" pitchFamily="2" charset="2"/>
              <a:buChar char="v"/>
            </a:pPr>
            <a:r>
              <a:rPr lang="en-US" dirty="0"/>
              <a:t>ATE webpage with key links: </a:t>
            </a:r>
            <a:r>
              <a:rPr lang="en-US" u="sng" dirty="0">
                <a:solidFill>
                  <a:srgbClr val="FFC000"/>
                </a:solidFill>
              </a:rPr>
              <a:t>https://</a:t>
            </a:r>
            <a:r>
              <a:rPr lang="en-US" u="sng" dirty="0" err="1">
                <a:solidFill>
                  <a:srgbClr val="FFC000"/>
                </a:solidFill>
              </a:rPr>
              <a:t>teaching.vt.edu</a:t>
            </a:r>
            <a:r>
              <a:rPr lang="en-US" u="sng" dirty="0">
                <a:solidFill>
                  <a:srgbClr val="FFC000"/>
                </a:solidFill>
              </a:rPr>
              <a:t>/</a:t>
            </a:r>
            <a:r>
              <a:rPr lang="en-US" u="sng" dirty="0" err="1">
                <a:solidFill>
                  <a:srgbClr val="FFC000"/>
                </a:solidFill>
              </a:rPr>
              <a:t>grantsandawards</a:t>
            </a:r>
            <a:r>
              <a:rPr lang="en-US" u="sng" dirty="0">
                <a:solidFill>
                  <a:srgbClr val="FFC000"/>
                </a:solidFill>
              </a:rPr>
              <a:t>/awards/</a:t>
            </a:r>
            <a:r>
              <a:rPr lang="en-US" u="sng" dirty="0" err="1">
                <a:solidFill>
                  <a:srgbClr val="FFC000"/>
                </a:solidFill>
              </a:rPr>
              <a:t>ate.html</a:t>
            </a:r>
            <a:endParaRPr lang="en-US" u="sng" dirty="0">
              <a:solidFill>
                <a:srgbClr val="FFC000"/>
              </a:solidFill>
            </a:endParaRPr>
          </a:p>
          <a:p>
            <a:pPr marL="685800" indent="-457200">
              <a:buFont typeface="Wingdings" pitchFamily="2" charset="2"/>
              <a:buChar char="v"/>
            </a:pPr>
            <a:endParaRPr lang="en-US" dirty="0"/>
          </a:p>
          <a:p>
            <a:pPr marL="685800" indent="-457200">
              <a:buFont typeface="Wingdings" pitchFamily="2" charset="2"/>
              <a:buChar char="v"/>
            </a:pPr>
            <a:r>
              <a:rPr lang="en-US" dirty="0"/>
              <a:t>This </a:t>
            </a:r>
            <a:r>
              <a:rPr lang="en-US" dirty="0" err="1"/>
              <a:t>Powerpoint</a:t>
            </a:r>
            <a:r>
              <a:rPr lang="en-US" dirty="0"/>
              <a:t> slide show and a recording of this Zoom presentation will be posted on the ATE dossier guidelines page: </a:t>
            </a:r>
            <a:r>
              <a:rPr lang="en-US" dirty="0">
                <a:solidFill>
                  <a:srgbClr val="FFC000"/>
                </a:solidFill>
                <a:hlinkClick r:id="rId2">
                  <a:extLst>
                    <a:ext uri="{A12FA001-AC4F-418D-AE19-62706E023703}">
                      <ahyp:hlinkClr xmlns:ahyp="http://schemas.microsoft.com/office/drawing/2018/hyperlinkcolor" val="tx"/>
                    </a:ext>
                  </a:extLst>
                </a:hlinkClick>
              </a:rPr>
              <a:t>https://teaching.vt.edu/grantsandawards/awards/ate/ate-dossier-guidelines.html</a:t>
            </a:r>
            <a:endParaRPr lang="en-US" dirty="0">
              <a:solidFill>
                <a:srgbClr val="C00000"/>
              </a:solidFill>
            </a:endParaRPr>
          </a:p>
        </p:txBody>
      </p:sp>
    </p:spTree>
    <p:extLst>
      <p:ext uri="{BB962C8B-B14F-4D97-AF65-F5344CB8AC3E}">
        <p14:creationId xmlns:p14="http://schemas.microsoft.com/office/powerpoint/2010/main" val="220121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90e7025eca_2_39"/>
          <p:cNvSpPr txBox="1">
            <a:spLocks noGrp="1"/>
          </p:cNvSpPr>
          <p:nvPr>
            <p:ph type="title"/>
          </p:nvPr>
        </p:nvSpPr>
        <p:spPr>
          <a:xfrm>
            <a:off x="830454" y="960430"/>
            <a:ext cx="8397492" cy="900430"/>
          </a:xfrm>
          <a:prstGeom prst="rect">
            <a:avLst/>
          </a:prstGeom>
          <a:noFill/>
          <a:ln>
            <a:noFill/>
          </a:ln>
        </p:spPr>
        <p:txBody>
          <a:bodyPr spcFirstLastPara="1" wrap="square" lIns="0" tIns="0" rIns="0" bIns="0" anchor="t" anchorCtr="0">
            <a:spAutoFit/>
          </a:bodyPr>
          <a:lstStyle/>
          <a:p>
            <a:pPr marL="2200275" lvl="0" indent="0" algn="l" rtl="0">
              <a:lnSpc>
                <a:spcPct val="119000"/>
              </a:lnSpc>
              <a:spcBef>
                <a:spcPts val="0"/>
              </a:spcBef>
              <a:spcAft>
                <a:spcPts val="0"/>
              </a:spcAft>
              <a:buSzPts val="1400"/>
              <a:buNone/>
            </a:pPr>
            <a:r>
              <a:rPr lang="en-US" sz="4000" dirty="0">
                <a:latin typeface="Arial"/>
                <a:ea typeface="Arial"/>
                <a:cs typeface="Arial"/>
                <a:sym typeface="Arial"/>
              </a:rPr>
              <a:t>Dossier Contents</a:t>
            </a:r>
            <a:endParaRPr sz="4000" dirty="0">
              <a:latin typeface="Arial"/>
              <a:ea typeface="Arial"/>
              <a:cs typeface="Arial"/>
              <a:sym typeface="Arial"/>
            </a:endParaRPr>
          </a:p>
        </p:txBody>
      </p:sp>
      <p:sp>
        <p:nvSpPr>
          <p:cNvPr id="85" name="Google Shape;85;g290e7025eca_2_39"/>
          <p:cNvSpPr txBox="1"/>
          <p:nvPr/>
        </p:nvSpPr>
        <p:spPr>
          <a:xfrm>
            <a:off x="457201" y="2057400"/>
            <a:ext cx="9296400" cy="5741400"/>
          </a:xfrm>
          <a:prstGeom prst="rect">
            <a:avLst/>
          </a:prstGeom>
          <a:noFill/>
          <a:ln>
            <a:noFill/>
          </a:ln>
        </p:spPr>
        <p:txBody>
          <a:bodyPr spcFirstLastPara="1" wrap="square" lIns="0" tIns="0" rIns="0" bIns="0" anchor="t" anchorCtr="0">
            <a:spAutoFit/>
          </a:bodyPr>
          <a:lstStyle/>
          <a:p>
            <a:pPr marL="12700" marR="5080" lvl="0" indent="0" algn="l" rtl="0">
              <a:lnSpc>
                <a:spcPct val="104166"/>
              </a:lnSpc>
              <a:spcBef>
                <a:spcPts val="0"/>
              </a:spcBef>
              <a:spcAft>
                <a:spcPts val="0"/>
              </a:spcAft>
              <a:buClr>
                <a:srgbClr val="000000"/>
              </a:buClr>
              <a:buSzPts val="2400"/>
              <a:buFont typeface="Arial"/>
              <a:buNone/>
            </a:pPr>
            <a:r>
              <a:rPr lang="en-US" sz="2400" b="1" i="0" u="none" strike="noStrike" cap="none" dirty="0">
                <a:solidFill>
                  <a:srgbClr val="333333"/>
                </a:solidFill>
                <a:latin typeface="Arial"/>
                <a:ea typeface="Arial"/>
                <a:cs typeface="Arial"/>
                <a:sym typeface="Arial"/>
              </a:rPr>
              <a:t>Limit total length to 11 pages (excluding cover page and SPOT information appendix)</a:t>
            </a:r>
            <a:endParaRPr sz="1400" b="0" i="0" u="none" strike="noStrike" cap="none" dirty="0">
              <a:solidFill>
                <a:srgbClr val="000000"/>
              </a:solidFill>
              <a:latin typeface="Arial"/>
              <a:ea typeface="Arial"/>
              <a:cs typeface="Arial"/>
              <a:sym typeface="Arial"/>
            </a:endParaRPr>
          </a:p>
          <a:p>
            <a:pPr marL="12700" marR="5080" lvl="0" indent="0" algn="l" rtl="0">
              <a:lnSpc>
                <a:spcPct val="104166"/>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a:p>
            <a:pPr marL="195580" marR="0" lvl="0" indent="-182880" algn="l" rtl="0">
              <a:lnSpc>
                <a:spcPct val="118958"/>
              </a:lnSpc>
              <a:spcBef>
                <a:spcPts val="275"/>
              </a:spcBef>
              <a:spcAft>
                <a:spcPts val="0"/>
              </a:spcAft>
              <a:buClr>
                <a:srgbClr val="993232"/>
              </a:buClr>
              <a:buSzPts val="2050"/>
              <a:buFont typeface="Arial"/>
              <a:buChar char="•"/>
            </a:pPr>
            <a:r>
              <a:rPr lang="en-US" sz="2400" b="1" i="0" u="none" strike="noStrike" cap="none" dirty="0">
                <a:solidFill>
                  <a:srgbClr val="008000"/>
                </a:solidFill>
                <a:latin typeface="Arial"/>
                <a:ea typeface="Arial"/>
                <a:cs typeface="Arial"/>
                <a:sym typeface="Arial"/>
              </a:rPr>
              <a:t>Cover Page (Download Template)</a:t>
            </a:r>
            <a:endParaRPr sz="2400" b="1" i="0" u="none" strike="noStrike" cap="none" dirty="0">
              <a:solidFill>
                <a:srgbClr val="921F07"/>
              </a:solidFill>
              <a:latin typeface="Arial"/>
              <a:ea typeface="Arial"/>
              <a:cs typeface="Arial"/>
              <a:sym typeface="Arial"/>
            </a:endParaRPr>
          </a:p>
          <a:p>
            <a:pPr marL="195580" marR="0" lvl="0" indent="-182880" algn="l" rtl="0">
              <a:lnSpc>
                <a:spcPct val="100000"/>
              </a:lnSpc>
              <a:spcBef>
                <a:spcPts val="0"/>
              </a:spcBef>
              <a:spcAft>
                <a:spcPts val="0"/>
              </a:spcAft>
              <a:buClr>
                <a:srgbClr val="993232"/>
              </a:buClr>
              <a:buSzPts val="2000"/>
              <a:buFont typeface="Arial"/>
              <a:buChar char="•"/>
            </a:pPr>
            <a:r>
              <a:rPr lang="en-US" sz="2400" b="1" i="0" u="none" strike="noStrike" cap="none" dirty="0">
                <a:solidFill>
                  <a:srgbClr val="921F07"/>
                </a:solidFill>
                <a:latin typeface="Arial"/>
                <a:ea typeface="Arial"/>
                <a:cs typeface="Arial"/>
                <a:sym typeface="Arial"/>
              </a:rPr>
              <a:t>Section 1:</a:t>
            </a:r>
            <a:r>
              <a:rPr lang="en-US" sz="2000" b="1" i="0" u="none" strike="noStrike" cap="none" dirty="0">
                <a:solidFill>
                  <a:srgbClr val="C95F2B"/>
                </a:solidFill>
                <a:latin typeface="Arial"/>
                <a:ea typeface="Arial"/>
                <a:cs typeface="Arial"/>
                <a:sym typeface="Arial"/>
              </a:rPr>
              <a:t>Distinctive Contributions and Achievements </a:t>
            </a:r>
            <a:r>
              <a:rPr lang="en-US" sz="2000" b="1" i="0" u="none" strike="noStrike" cap="none" dirty="0">
                <a:solidFill>
                  <a:srgbClr val="00B050"/>
                </a:solidFill>
                <a:latin typeface="Arial"/>
                <a:ea typeface="Arial"/>
                <a:cs typeface="Arial"/>
                <a:sym typeface="Arial"/>
              </a:rPr>
              <a:t>Ann Stevens</a:t>
            </a:r>
            <a:endParaRPr sz="2400" b="0" i="0" u="none" strike="noStrike" cap="none" dirty="0">
              <a:solidFill>
                <a:schemeClr val="dk1"/>
              </a:solidFill>
              <a:latin typeface="Arial"/>
              <a:ea typeface="Arial"/>
              <a:cs typeface="Arial"/>
              <a:sym typeface="Arial"/>
            </a:endParaRPr>
          </a:p>
          <a:p>
            <a:pPr marL="195580" marR="0" lvl="0" indent="-182880" algn="l" rtl="0">
              <a:lnSpc>
                <a:spcPct val="100000"/>
              </a:lnSpc>
              <a:spcBef>
                <a:spcPts val="320"/>
              </a:spcBef>
              <a:spcAft>
                <a:spcPts val="0"/>
              </a:spcAft>
              <a:buClr>
                <a:srgbClr val="993232"/>
              </a:buClr>
              <a:buSzPts val="2000"/>
              <a:buFont typeface="Arial"/>
              <a:buChar char="•"/>
            </a:pPr>
            <a:r>
              <a:rPr lang="en-US" sz="2400" b="1" i="0" u="none" strike="noStrike" cap="none" dirty="0">
                <a:solidFill>
                  <a:srgbClr val="921F07"/>
                </a:solidFill>
                <a:latin typeface="Arial"/>
                <a:ea typeface="Arial"/>
                <a:cs typeface="Arial"/>
                <a:sym typeface="Arial"/>
              </a:rPr>
              <a:t>Section 2: </a:t>
            </a:r>
            <a:r>
              <a:rPr lang="en-US" sz="2000" b="1" i="0" u="none" strike="noStrike" cap="none" dirty="0">
                <a:solidFill>
                  <a:srgbClr val="C95F2B"/>
                </a:solidFill>
                <a:latin typeface="Arial"/>
                <a:ea typeface="Arial"/>
                <a:cs typeface="Arial"/>
                <a:sym typeface="Arial"/>
              </a:rPr>
              <a:t>Nomination Letter </a:t>
            </a:r>
            <a:r>
              <a:rPr lang="en-US" sz="2000" b="1" i="0" u="none" strike="noStrike" cap="none" dirty="0">
                <a:solidFill>
                  <a:srgbClr val="00B050"/>
                </a:solidFill>
                <a:latin typeface="Arial"/>
                <a:ea typeface="Arial"/>
                <a:cs typeface="Arial"/>
                <a:sym typeface="Arial"/>
              </a:rPr>
              <a:t>Gena Chandler</a:t>
            </a:r>
            <a:endParaRPr sz="2400" b="0" i="0" u="none" strike="noStrike" cap="none" dirty="0">
              <a:solidFill>
                <a:schemeClr val="dk1"/>
              </a:solidFill>
              <a:latin typeface="Arial"/>
              <a:ea typeface="Arial"/>
              <a:cs typeface="Arial"/>
              <a:sym typeface="Arial"/>
            </a:endParaRPr>
          </a:p>
          <a:p>
            <a:pPr marL="195580" marR="0" lvl="0" indent="-182880" algn="l" rtl="0">
              <a:lnSpc>
                <a:spcPct val="100000"/>
              </a:lnSpc>
              <a:spcBef>
                <a:spcPts val="219"/>
              </a:spcBef>
              <a:spcAft>
                <a:spcPts val="0"/>
              </a:spcAft>
              <a:buClr>
                <a:srgbClr val="993232"/>
              </a:buClr>
              <a:buSzPts val="2000"/>
              <a:buFont typeface="Arial"/>
              <a:buChar char="•"/>
            </a:pPr>
            <a:r>
              <a:rPr lang="en-US" sz="2400" b="1" i="0" u="none" strike="noStrike" cap="none" dirty="0">
                <a:solidFill>
                  <a:srgbClr val="921F07"/>
                </a:solidFill>
                <a:latin typeface="Arial"/>
                <a:ea typeface="Arial"/>
                <a:cs typeface="Arial"/>
                <a:sym typeface="Arial"/>
              </a:rPr>
              <a:t>Section 3: </a:t>
            </a:r>
            <a:r>
              <a:rPr lang="en-US" sz="2000" b="1" i="0" u="none" strike="noStrike" cap="none" dirty="0">
                <a:solidFill>
                  <a:srgbClr val="C95F2B"/>
                </a:solidFill>
                <a:latin typeface="Arial"/>
                <a:ea typeface="Arial"/>
                <a:cs typeface="Arial"/>
                <a:sym typeface="Arial"/>
              </a:rPr>
              <a:t>Teaching Statement </a:t>
            </a:r>
            <a:r>
              <a:rPr lang="en-US" sz="2000" b="1" i="0" u="none" strike="noStrike" cap="none" dirty="0">
                <a:solidFill>
                  <a:srgbClr val="00B050"/>
                </a:solidFill>
                <a:latin typeface="Arial"/>
                <a:ea typeface="Arial"/>
                <a:cs typeface="Arial"/>
                <a:sym typeface="Arial"/>
              </a:rPr>
              <a:t>David Schmale</a:t>
            </a:r>
            <a:endParaRPr sz="2400" b="0" i="0" u="none" strike="noStrike" cap="none" dirty="0">
              <a:solidFill>
                <a:schemeClr val="dk1"/>
              </a:solidFill>
              <a:latin typeface="Arial"/>
              <a:ea typeface="Arial"/>
              <a:cs typeface="Arial"/>
              <a:sym typeface="Arial"/>
            </a:endParaRPr>
          </a:p>
          <a:p>
            <a:pPr marL="195580" marR="0" lvl="0" indent="-182880" algn="l" rtl="0">
              <a:lnSpc>
                <a:spcPct val="100000"/>
              </a:lnSpc>
              <a:spcBef>
                <a:spcPts val="320"/>
              </a:spcBef>
              <a:spcAft>
                <a:spcPts val="0"/>
              </a:spcAft>
              <a:buClr>
                <a:srgbClr val="993232"/>
              </a:buClr>
              <a:buSzPts val="2000"/>
              <a:buFont typeface="Arial"/>
              <a:buChar char="•"/>
            </a:pPr>
            <a:r>
              <a:rPr lang="en-US" sz="2400" b="1" i="0" u="none" strike="noStrike" cap="none" dirty="0">
                <a:solidFill>
                  <a:srgbClr val="921F07"/>
                </a:solidFill>
                <a:latin typeface="Arial"/>
                <a:ea typeface="Arial"/>
                <a:cs typeface="Arial"/>
                <a:sym typeface="Arial"/>
              </a:rPr>
              <a:t>Section 4: </a:t>
            </a:r>
            <a:r>
              <a:rPr lang="en-US" sz="2000" b="1" i="0" u="none" strike="noStrike" cap="none" dirty="0">
                <a:solidFill>
                  <a:srgbClr val="C95F2B"/>
                </a:solidFill>
                <a:latin typeface="Arial"/>
                <a:ea typeface="Arial"/>
                <a:cs typeface="Arial"/>
                <a:sym typeface="Arial"/>
              </a:rPr>
              <a:t>Letters of Recommendation and/or Peer Evaluations of Teaching </a:t>
            </a:r>
            <a:r>
              <a:rPr lang="en-US" sz="2000" b="1" i="0" u="none" strike="noStrike" cap="none" dirty="0">
                <a:solidFill>
                  <a:srgbClr val="00B050"/>
                </a:solidFill>
                <a:latin typeface="Arial"/>
                <a:ea typeface="Arial"/>
                <a:cs typeface="Arial"/>
                <a:sym typeface="Arial"/>
              </a:rPr>
              <a:t>Jessica Folkart</a:t>
            </a:r>
            <a:endParaRPr sz="1400" b="0" i="0" u="none" strike="noStrike" cap="none" dirty="0">
              <a:solidFill>
                <a:srgbClr val="000000"/>
              </a:solidFill>
              <a:latin typeface="Arial"/>
              <a:ea typeface="Arial"/>
              <a:cs typeface="Arial"/>
              <a:sym typeface="Arial"/>
            </a:endParaRPr>
          </a:p>
          <a:p>
            <a:pPr marL="195580" marR="0" lvl="0" indent="-182880" algn="l" rtl="0">
              <a:lnSpc>
                <a:spcPct val="100000"/>
              </a:lnSpc>
              <a:spcBef>
                <a:spcPts val="320"/>
              </a:spcBef>
              <a:spcAft>
                <a:spcPts val="0"/>
              </a:spcAft>
              <a:buClr>
                <a:srgbClr val="993232"/>
              </a:buClr>
              <a:buSzPts val="2000"/>
              <a:buFont typeface="Arial"/>
              <a:buChar char="•"/>
            </a:pPr>
            <a:r>
              <a:rPr lang="en-US" sz="2400" b="1" i="0" u="none" strike="noStrike" cap="none" dirty="0">
                <a:solidFill>
                  <a:srgbClr val="921F07"/>
                </a:solidFill>
                <a:latin typeface="Arial"/>
                <a:ea typeface="Arial"/>
                <a:cs typeface="Arial"/>
                <a:sym typeface="Arial"/>
              </a:rPr>
              <a:t>Section 5: </a:t>
            </a:r>
            <a:r>
              <a:rPr lang="en-US" sz="2000" b="1" i="0" u="none" strike="noStrike" cap="none" dirty="0">
                <a:solidFill>
                  <a:srgbClr val="C95F2B"/>
                </a:solidFill>
                <a:latin typeface="Arial"/>
                <a:ea typeface="Arial"/>
                <a:cs typeface="Arial"/>
                <a:sym typeface="Arial"/>
              </a:rPr>
              <a:t>Additional Documentation </a:t>
            </a:r>
            <a:r>
              <a:rPr lang="en-US" sz="2000" b="1" i="0" u="none" strike="noStrike" cap="none" dirty="0">
                <a:solidFill>
                  <a:srgbClr val="00B050"/>
                </a:solidFill>
                <a:latin typeface="Arial"/>
                <a:ea typeface="Arial"/>
                <a:cs typeface="Arial"/>
                <a:sym typeface="Arial"/>
              </a:rPr>
              <a:t>David Schmale</a:t>
            </a:r>
            <a:endParaRPr sz="1400" b="0" i="0" u="none" strike="noStrike" cap="none" dirty="0">
              <a:solidFill>
                <a:srgbClr val="000000"/>
              </a:solidFill>
              <a:latin typeface="Arial"/>
              <a:ea typeface="Arial"/>
              <a:cs typeface="Arial"/>
              <a:sym typeface="Arial"/>
            </a:endParaRPr>
          </a:p>
          <a:p>
            <a:pPr marL="195580" marR="0" lvl="0" indent="-182880" algn="l" rtl="0">
              <a:lnSpc>
                <a:spcPct val="100000"/>
              </a:lnSpc>
              <a:spcBef>
                <a:spcPts val="320"/>
              </a:spcBef>
              <a:spcAft>
                <a:spcPts val="0"/>
              </a:spcAft>
              <a:buClr>
                <a:srgbClr val="993232"/>
              </a:buClr>
              <a:buSzPts val="2000"/>
              <a:buFont typeface="Arial"/>
              <a:buChar char="•"/>
            </a:pPr>
            <a:r>
              <a:rPr lang="en-US" sz="2400" b="1" i="0" u="none" strike="noStrike" cap="none" dirty="0">
                <a:solidFill>
                  <a:srgbClr val="921F07"/>
                </a:solidFill>
                <a:latin typeface="Arial"/>
                <a:ea typeface="Arial"/>
                <a:cs typeface="Arial"/>
                <a:sym typeface="Arial"/>
              </a:rPr>
              <a:t>REQUIRED APPENDIX: </a:t>
            </a:r>
            <a:r>
              <a:rPr lang="en-US" sz="2000" b="1" i="0" u="none" strike="noStrike" cap="none" dirty="0">
                <a:solidFill>
                  <a:srgbClr val="C95F2B"/>
                </a:solidFill>
                <a:latin typeface="Arial"/>
                <a:ea typeface="Arial"/>
                <a:cs typeface="Arial"/>
                <a:sym typeface="Arial"/>
              </a:rPr>
              <a:t>SPOT Information </a:t>
            </a:r>
            <a:r>
              <a:rPr lang="en-US" sz="2000" b="1" i="0" u="none" strike="noStrike" cap="none" dirty="0">
                <a:solidFill>
                  <a:srgbClr val="00B050"/>
                </a:solidFill>
                <a:latin typeface="Arial"/>
                <a:ea typeface="Arial"/>
                <a:cs typeface="Arial"/>
                <a:sym typeface="Arial"/>
              </a:rPr>
              <a:t>Ann Stevens</a:t>
            </a:r>
            <a:endParaRPr sz="1400" b="0" i="0" u="none" strike="noStrike" cap="none" dirty="0">
              <a:solidFill>
                <a:srgbClr val="000000"/>
              </a:solidFill>
              <a:latin typeface="Arial"/>
              <a:ea typeface="Arial"/>
              <a:cs typeface="Arial"/>
              <a:sym typeface="Arial"/>
            </a:endParaRPr>
          </a:p>
          <a:p>
            <a:pPr marL="12700" marR="0" lvl="0" indent="0" algn="l" rtl="0">
              <a:lnSpc>
                <a:spcPct val="100000"/>
              </a:lnSpc>
              <a:spcBef>
                <a:spcPts val="320"/>
              </a:spcBef>
              <a:spcAft>
                <a:spcPts val="0"/>
              </a:spcAft>
              <a:buClr>
                <a:srgbClr val="000000"/>
              </a:buClr>
              <a:buSzPts val="2000"/>
              <a:buFont typeface="Arial"/>
              <a:buNone/>
            </a:pPr>
            <a:endParaRPr sz="2000" b="1" i="0" u="none" strike="noStrike" cap="none" dirty="0">
              <a:solidFill>
                <a:srgbClr val="00B050"/>
              </a:solidFill>
              <a:latin typeface="Arial"/>
              <a:ea typeface="Arial"/>
              <a:cs typeface="Arial"/>
              <a:sym typeface="Arial"/>
            </a:endParaRPr>
          </a:p>
          <a:p>
            <a:pPr marL="12700" marR="0" lvl="0" indent="0" algn="ctr" rtl="0">
              <a:lnSpc>
                <a:spcPct val="100000"/>
              </a:lnSpc>
              <a:spcBef>
                <a:spcPts val="320"/>
              </a:spcBef>
              <a:spcAft>
                <a:spcPts val="0"/>
              </a:spcAft>
              <a:buClr>
                <a:srgbClr val="000000"/>
              </a:buClr>
              <a:buSzPts val="2000"/>
              <a:buFont typeface="Arial"/>
              <a:buNone/>
            </a:pPr>
            <a:r>
              <a:rPr lang="en-US" sz="2000" b="1" i="0" u="none" strike="noStrike" cap="none" dirty="0">
                <a:solidFill>
                  <a:srgbClr val="00B050"/>
                </a:solidFill>
                <a:latin typeface="Arial"/>
                <a:ea typeface="Arial"/>
                <a:cs typeface="Arial"/>
                <a:sym typeface="Arial"/>
              </a:rPr>
              <a:t>***********</a:t>
            </a:r>
            <a:endParaRPr sz="2000" b="1" i="0" u="none" strike="noStrike" cap="none" dirty="0">
              <a:solidFill>
                <a:srgbClr val="00B050"/>
              </a:solidFill>
              <a:latin typeface="Arial"/>
              <a:ea typeface="Arial"/>
              <a:cs typeface="Arial"/>
              <a:sym typeface="Arial"/>
            </a:endParaRPr>
          </a:p>
          <a:p>
            <a:pPr marL="12700" marR="0" lvl="0" indent="0" algn="l" rtl="0">
              <a:lnSpc>
                <a:spcPct val="100000"/>
              </a:lnSpc>
              <a:spcBef>
                <a:spcPts val="320"/>
              </a:spcBef>
              <a:spcAft>
                <a:spcPts val="0"/>
              </a:spcAft>
              <a:buClr>
                <a:srgbClr val="000000"/>
              </a:buClr>
              <a:buSzPts val="2000"/>
              <a:buFont typeface="Arial"/>
              <a:buNone/>
            </a:pPr>
            <a:r>
              <a:rPr lang="en-US" sz="2000" b="1" i="0" u="none" strike="noStrike" cap="none" dirty="0">
                <a:solidFill>
                  <a:schemeClr val="accent2"/>
                </a:solidFill>
                <a:latin typeface="Arial"/>
                <a:ea typeface="Arial"/>
                <a:cs typeface="Arial"/>
                <a:sym typeface="Arial"/>
              </a:rPr>
              <a:t>Alumni Teaching Award Excellence Rubric: </a:t>
            </a:r>
            <a:r>
              <a:rPr lang="en-US" sz="2000" b="1" i="0" u="none" strike="noStrike" cap="none" dirty="0">
                <a:solidFill>
                  <a:srgbClr val="00B050"/>
                </a:solidFill>
                <a:latin typeface="Arial"/>
                <a:ea typeface="Arial"/>
                <a:cs typeface="Arial"/>
                <a:sym typeface="Arial"/>
              </a:rPr>
              <a:t>Ann Stevens</a:t>
            </a:r>
            <a:endParaRPr sz="1400" b="0" i="0" u="none" strike="noStrike" cap="none" dirty="0">
              <a:solidFill>
                <a:srgbClr val="000000"/>
              </a:solidFill>
              <a:latin typeface="Arial"/>
              <a:ea typeface="Arial"/>
              <a:cs typeface="Arial"/>
              <a:sym typeface="Arial"/>
            </a:endParaRPr>
          </a:p>
          <a:p>
            <a:pPr marL="195580" marR="0" lvl="0" indent="-77046" algn="l" rtl="0">
              <a:lnSpc>
                <a:spcPct val="100000"/>
              </a:lnSpc>
              <a:spcBef>
                <a:spcPts val="320"/>
              </a:spcBef>
              <a:spcAft>
                <a:spcPts val="0"/>
              </a:spcAft>
              <a:buClr>
                <a:srgbClr val="993232"/>
              </a:buClr>
              <a:buSzPts val="1667"/>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90e7025eca_2_44"/>
          <p:cNvSpPr txBox="1">
            <a:spLocks noGrp="1"/>
          </p:cNvSpPr>
          <p:nvPr>
            <p:ph type="title"/>
          </p:nvPr>
        </p:nvSpPr>
        <p:spPr>
          <a:xfrm>
            <a:off x="480442" y="990600"/>
            <a:ext cx="9357106" cy="92333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2800" dirty="0"/>
              <a:t>SECTION 1: Distinctive Contributions &amp; Achievements</a:t>
            </a:r>
            <a:br>
              <a:rPr lang="en-US" dirty="0"/>
            </a:br>
            <a:endParaRPr dirty="0"/>
          </a:p>
        </p:txBody>
      </p:sp>
      <p:sp>
        <p:nvSpPr>
          <p:cNvPr id="91" name="Google Shape;91;g290e7025eca_2_44"/>
          <p:cNvSpPr txBox="1">
            <a:spLocks noGrp="1"/>
          </p:cNvSpPr>
          <p:nvPr>
            <p:ph type="body" idx="1"/>
          </p:nvPr>
        </p:nvSpPr>
        <p:spPr>
          <a:xfrm>
            <a:off x="524384" y="1676400"/>
            <a:ext cx="9053575" cy="5601533"/>
          </a:xfrm>
          <a:prstGeom prst="rect">
            <a:avLst/>
          </a:prstGeom>
          <a:noFill/>
          <a:ln>
            <a:noFill/>
          </a:ln>
        </p:spPr>
        <p:txBody>
          <a:bodyPr spcFirstLastPara="1" wrap="square" lIns="0" tIns="0" rIns="0" bIns="0" anchor="t" anchorCtr="0">
            <a:spAutoFit/>
          </a:bodyPr>
          <a:lstStyle/>
          <a:p>
            <a:pPr marL="457200" lvl="0" indent="-457200" algn="l" rtl="0">
              <a:lnSpc>
                <a:spcPct val="100000"/>
              </a:lnSpc>
              <a:spcBef>
                <a:spcPts val="0"/>
              </a:spcBef>
              <a:spcAft>
                <a:spcPts val="0"/>
              </a:spcAft>
              <a:buClr>
                <a:srgbClr val="FF0000"/>
              </a:buClr>
              <a:buSzPts val="2800"/>
              <a:buFont typeface="Arial"/>
              <a:buChar char="•"/>
            </a:pPr>
            <a:r>
              <a:rPr lang="en-US" sz="2800" dirty="0">
                <a:solidFill>
                  <a:srgbClr val="FF0000"/>
                </a:solidFill>
              </a:rPr>
              <a:t>one page</a:t>
            </a:r>
            <a:endParaRPr dirty="0"/>
          </a:p>
          <a:p>
            <a:pPr marL="457200" lvl="0" indent="-279400" algn="l" rtl="0">
              <a:lnSpc>
                <a:spcPct val="100000"/>
              </a:lnSpc>
              <a:spcBef>
                <a:spcPts val="0"/>
              </a:spcBef>
              <a:spcAft>
                <a:spcPts val="0"/>
              </a:spcAft>
              <a:buClr>
                <a:srgbClr val="993232"/>
              </a:buClr>
              <a:buSzPts val="2800"/>
              <a:buFont typeface="Arial"/>
              <a:buNone/>
            </a:pPr>
            <a:endParaRPr sz="2800" dirty="0">
              <a:solidFill>
                <a:srgbClr val="491003"/>
              </a:solidFill>
            </a:endParaRPr>
          </a:p>
          <a:p>
            <a:pPr marL="457200" lvl="0" indent="-457200" algn="l" rtl="0">
              <a:lnSpc>
                <a:spcPct val="100000"/>
              </a:lnSpc>
              <a:spcBef>
                <a:spcPts val="0"/>
              </a:spcBef>
              <a:spcAft>
                <a:spcPts val="0"/>
              </a:spcAft>
              <a:buClr>
                <a:srgbClr val="FF0000"/>
              </a:buClr>
              <a:buSzPts val="2800"/>
              <a:buFont typeface="Arial"/>
              <a:buChar char="•"/>
            </a:pPr>
            <a:r>
              <a:rPr lang="en-US" sz="2800" dirty="0">
                <a:solidFill>
                  <a:srgbClr val="FF0000"/>
                </a:solidFill>
              </a:rPr>
              <a:t>Provide a bulleted list </a:t>
            </a:r>
            <a:r>
              <a:rPr lang="en-US" sz="2800" dirty="0">
                <a:solidFill>
                  <a:srgbClr val="491003"/>
                </a:solidFill>
              </a:rPr>
              <a:t>of:</a:t>
            </a:r>
            <a:endParaRPr dirty="0"/>
          </a:p>
          <a:p>
            <a:pPr marL="914400" lvl="1" indent="-457200" algn="l" rtl="0">
              <a:lnSpc>
                <a:spcPct val="100000"/>
              </a:lnSpc>
              <a:spcBef>
                <a:spcPts val="0"/>
              </a:spcBef>
              <a:spcAft>
                <a:spcPts val="0"/>
              </a:spcAft>
              <a:buClr>
                <a:srgbClr val="491003"/>
              </a:buClr>
              <a:buSzPts val="2800"/>
              <a:buFont typeface="Arial"/>
              <a:buChar char="•"/>
            </a:pPr>
            <a:r>
              <a:rPr lang="en-US" sz="2800" dirty="0">
                <a:solidFill>
                  <a:srgbClr val="491003"/>
                </a:solidFill>
              </a:rPr>
              <a:t>Significant teaching accomplishments </a:t>
            </a:r>
            <a:r>
              <a:rPr lang="en-US" sz="2800" b="1" u="sng" dirty="0">
                <a:solidFill>
                  <a:srgbClr val="491003"/>
                </a:solidFill>
              </a:rPr>
              <a:t>at VT </a:t>
            </a:r>
            <a:r>
              <a:rPr lang="en-US" sz="2800" dirty="0">
                <a:solidFill>
                  <a:srgbClr val="491003"/>
                </a:solidFill>
              </a:rPr>
              <a:t>(undergraduate and graduate students)</a:t>
            </a:r>
            <a:endParaRPr dirty="0"/>
          </a:p>
          <a:p>
            <a:pPr marL="914400" lvl="1" indent="-457200" algn="l" rtl="0">
              <a:lnSpc>
                <a:spcPct val="100000"/>
              </a:lnSpc>
              <a:spcBef>
                <a:spcPts val="0"/>
              </a:spcBef>
              <a:spcAft>
                <a:spcPts val="0"/>
              </a:spcAft>
              <a:buClr>
                <a:srgbClr val="491003"/>
              </a:buClr>
              <a:buSzPts val="2800"/>
              <a:buFont typeface="Arial"/>
              <a:buChar char="•"/>
            </a:pPr>
            <a:r>
              <a:rPr lang="en-US" sz="2800" dirty="0">
                <a:solidFill>
                  <a:srgbClr val="491003"/>
                </a:solidFill>
              </a:rPr>
              <a:t>Awards</a:t>
            </a:r>
            <a:endParaRPr dirty="0"/>
          </a:p>
          <a:p>
            <a:pPr marL="914400" lvl="1" indent="-457200" algn="l" rtl="0">
              <a:lnSpc>
                <a:spcPct val="100000"/>
              </a:lnSpc>
              <a:spcBef>
                <a:spcPts val="0"/>
              </a:spcBef>
              <a:spcAft>
                <a:spcPts val="0"/>
              </a:spcAft>
              <a:buClr>
                <a:srgbClr val="491003"/>
              </a:buClr>
              <a:buSzPts val="2800"/>
              <a:buFont typeface="Arial"/>
              <a:buChar char="•"/>
            </a:pPr>
            <a:r>
              <a:rPr lang="en-US" sz="2800" dirty="0">
                <a:solidFill>
                  <a:srgbClr val="491003"/>
                </a:solidFill>
              </a:rPr>
              <a:t>Grants</a:t>
            </a:r>
            <a:endParaRPr dirty="0"/>
          </a:p>
          <a:p>
            <a:pPr marL="914400" lvl="1" indent="-457200" algn="l" rtl="0">
              <a:lnSpc>
                <a:spcPct val="100000"/>
              </a:lnSpc>
              <a:spcBef>
                <a:spcPts val="0"/>
              </a:spcBef>
              <a:spcAft>
                <a:spcPts val="0"/>
              </a:spcAft>
              <a:buClr>
                <a:srgbClr val="491003"/>
              </a:buClr>
              <a:buSzPts val="2800"/>
              <a:buFont typeface="Arial"/>
              <a:buChar char="•"/>
            </a:pPr>
            <a:r>
              <a:rPr lang="en-US" sz="2800" dirty="0">
                <a:solidFill>
                  <a:srgbClr val="491003"/>
                </a:solidFill>
              </a:rPr>
              <a:t>Scholarship</a:t>
            </a:r>
            <a:endParaRPr dirty="0"/>
          </a:p>
          <a:p>
            <a:pPr marL="914400" lvl="1" indent="-457200" algn="l" rtl="0">
              <a:lnSpc>
                <a:spcPct val="100000"/>
              </a:lnSpc>
              <a:spcBef>
                <a:spcPts val="0"/>
              </a:spcBef>
              <a:spcAft>
                <a:spcPts val="0"/>
              </a:spcAft>
              <a:buClr>
                <a:srgbClr val="491003"/>
              </a:buClr>
              <a:buSzPts val="2800"/>
              <a:buFont typeface="Arial"/>
              <a:buChar char="•"/>
            </a:pPr>
            <a:r>
              <a:rPr lang="en-US" sz="2800" dirty="0">
                <a:solidFill>
                  <a:srgbClr val="491003"/>
                </a:solidFill>
              </a:rPr>
              <a:t>Educational outreach</a:t>
            </a:r>
            <a:endParaRPr dirty="0"/>
          </a:p>
          <a:p>
            <a:pPr marL="914400" lvl="1" indent="-457200" algn="l" rtl="0">
              <a:lnSpc>
                <a:spcPct val="100000"/>
              </a:lnSpc>
              <a:spcBef>
                <a:spcPts val="0"/>
              </a:spcBef>
              <a:spcAft>
                <a:spcPts val="0"/>
              </a:spcAft>
              <a:buClr>
                <a:srgbClr val="491003"/>
              </a:buClr>
              <a:buSzPts val="2800"/>
              <a:buFont typeface="Arial"/>
              <a:buChar char="•"/>
            </a:pPr>
            <a:r>
              <a:rPr lang="en-US" sz="2800" dirty="0">
                <a:solidFill>
                  <a:srgbClr val="491003"/>
                </a:solidFill>
              </a:rPr>
              <a:t>Activities demonstrating the nominee’s commitment to excellence in teaching and student learning</a:t>
            </a:r>
            <a:endParaRPr dirty="0"/>
          </a:p>
          <a:p>
            <a:pPr marL="914400" lvl="1" indent="-279400" algn="l" rtl="0">
              <a:lnSpc>
                <a:spcPct val="100000"/>
              </a:lnSpc>
              <a:spcBef>
                <a:spcPts val="0"/>
              </a:spcBef>
              <a:spcAft>
                <a:spcPts val="0"/>
              </a:spcAft>
              <a:buSzPts val="2800"/>
              <a:buFont typeface="Arial"/>
              <a:buNone/>
            </a:pPr>
            <a:endParaRPr sz="2800" dirty="0">
              <a:solidFill>
                <a:srgbClr val="491003"/>
              </a:solidFill>
            </a:endParaRPr>
          </a:p>
          <a:p>
            <a:pPr marL="457200" lvl="1" indent="0" algn="l" rtl="0">
              <a:lnSpc>
                <a:spcPct val="100000"/>
              </a:lnSpc>
              <a:spcBef>
                <a:spcPts val="0"/>
              </a:spcBef>
              <a:spcAft>
                <a:spcPts val="0"/>
              </a:spcAft>
              <a:buSzPts val="1400"/>
              <a:buNone/>
            </a:pPr>
            <a:r>
              <a:rPr lang="en-US" sz="2800" dirty="0">
                <a:solidFill>
                  <a:srgbClr val="491003"/>
                </a:solidFill>
              </a:rPr>
              <a:t>See examples for suggested headings!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90e7025eca_2_49"/>
          <p:cNvSpPr txBox="1"/>
          <p:nvPr/>
        </p:nvSpPr>
        <p:spPr>
          <a:xfrm>
            <a:off x="1107002" y="866658"/>
            <a:ext cx="3596004" cy="1696085"/>
          </a:xfrm>
          <a:prstGeom prst="rect">
            <a:avLst/>
          </a:prstGeom>
          <a:noFill/>
          <a:ln>
            <a:noFill/>
          </a:ln>
        </p:spPr>
        <p:txBody>
          <a:bodyPr spcFirstLastPara="1" wrap="square" lIns="0" tIns="0" rIns="0" bIns="0" anchor="t" anchorCtr="0">
            <a:spAutoFit/>
          </a:bodyPr>
          <a:lstStyle/>
          <a:p>
            <a:pPr marL="12700" marR="0" lvl="0" indent="0" algn="l" rtl="0">
              <a:lnSpc>
                <a:spcPct val="119411"/>
              </a:lnSpc>
              <a:spcBef>
                <a:spcPts val="0"/>
              </a:spcBef>
              <a:spcAft>
                <a:spcPts val="0"/>
              </a:spcAft>
              <a:buClr>
                <a:srgbClr val="000000"/>
              </a:buClr>
              <a:buSzPts val="850"/>
              <a:buFont typeface="Arial"/>
              <a:buNone/>
            </a:pPr>
            <a:r>
              <a:rPr lang="en-US" sz="850" b="1" i="0" u="none" strike="noStrike" cap="none">
                <a:solidFill>
                  <a:schemeClr val="dk1"/>
                </a:solidFill>
                <a:latin typeface="Times New Roman"/>
                <a:ea typeface="Times New Roman"/>
                <a:cs typeface="Times New Roman"/>
                <a:sym typeface="Times New Roman"/>
              </a:rPr>
              <a:t>Distinctive Contributions and Achievements</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Classroom Excellence</a:t>
            </a:r>
            <a:endParaRPr sz="850" b="0" i="0" u="none" strike="noStrike" cap="none">
              <a:solidFill>
                <a:srgbClr val="FF0000"/>
              </a:solidFill>
              <a:latin typeface="Times New Roman"/>
              <a:ea typeface="Times New Roman"/>
              <a:cs typeface="Times New Roman"/>
              <a:sym typeface="Times New Roman"/>
            </a:endParaRPr>
          </a:p>
          <a:p>
            <a:pPr marL="12700" marR="246379"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2011 |  C</a:t>
            </a:r>
            <a:r>
              <a:rPr lang="en-US" sz="700" b="0" i="0" u="none" strike="noStrike" cap="none">
                <a:solidFill>
                  <a:schemeClr val="dk1"/>
                </a:solidFill>
                <a:latin typeface="Times New Roman"/>
                <a:ea typeface="Times New Roman"/>
                <a:cs typeface="Times New Roman"/>
                <a:sym typeface="Times New Roman"/>
              </a:rPr>
              <a:t>ERTIFICATE OF </a:t>
            </a:r>
            <a:r>
              <a:rPr lang="en-US" sz="850" b="0" i="0" u="none" strike="noStrike" cap="none">
                <a:solidFill>
                  <a:schemeClr val="dk1"/>
                </a:solidFill>
                <a:latin typeface="Times New Roman"/>
                <a:ea typeface="Times New Roman"/>
                <a:cs typeface="Times New Roman"/>
                <a:sym typeface="Times New Roman"/>
              </a:rPr>
              <a:t>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XCELLENCE</a:t>
            </a:r>
            <a:r>
              <a:rPr lang="en-US" sz="850" b="0" i="0" u="none" strike="noStrike" cap="none">
                <a:solidFill>
                  <a:schemeClr val="dk1"/>
                </a:solidFill>
                <a:latin typeface="Times New Roman"/>
                <a:ea typeface="Times New Roman"/>
                <a:cs typeface="Times New Roman"/>
                <a:sym typeface="Times New Roman"/>
              </a:rPr>
              <a:t>, College of Architecture &amp; Urban Studies 2011 |  F</a:t>
            </a:r>
            <a:r>
              <a:rPr lang="en-US" sz="700" b="0" i="0" u="none" strike="noStrike" cap="none">
                <a:solidFill>
                  <a:schemeClr val="dk1"/>
                </a:solidFill>
                <a:latin typeface="Times New Roman"/>
                <a:ea typeface="Times New Roman"/>
                <a:cs typeface="Times New Roman"/>
                <a:sym typeface="Times New Roman"/>
              </a:rPr>
              <a:t>AVORITE </a:t>
            </a:r>
            <a:r>
              <a:rPr lang="en-US" sz="850" b="0" i="0" u="none" strike="noStrike" cap="none">
                <a:solidFill>
                  <a:schemeClr val="dk1"/>
                </a:solidFill>
                <a:latin typeface="Times New Roman"/>
                <a:ea typeface="Times New Roman"/>
                <a:cs typeface="Times New Roman"/>
                <a:sym typeface="Times New Roman"/>
              </a:rPr>
              <a:t>F</a:t>
            </a:r>
            <a:r>
              <a:rPr lang="en-US" sz="700" b="0" i="0" u="none" strike="noStrike" cap="none">
                <a:solidFill>
                  <a:schemeClr val="dk1"/>
                </a:solidFill>
                <a:latin typeface="Times New Roman"/>
                <a:ea typeface="Times New Roman"/>
                <a:cs typeface="Times New Roman"/>
                <a:sym typeface="Times New Roman"/>
              </a:rPr>
              <a:t>ACULTY </a:t>
            </a:r>
            <a:r>
              <a:rPr lang="en-US" sz="850" b="0" i="0" u="none" strike="noStrike" cap="none">
                <a:solidFill>
                  <a:schemeClr val="dk1"/>
                </a:solidFill>
                <a:latin typeface="Times New Roman"/>
                <a:ea typeface="Times New Roman"/>
                <a:cs typeface="Times New Roman"/>
                <a:sym typeface="Times New Roman"/>
              </a:rPr>
              <a:t>N</a:t>
            </a:r>
            <a:r>
              <a:rPr lang="en-US" sz="700" b="0" i="0" u="none" strike="noStrike" cap="none">
                <a:solidFill>
                  <a:schemeClr val="dk1"/>
                </a:solidFill>
                <a:latin typeface="Times New Roman"/>
                <a:ea typeface="Times New Roman"/>
                <a:cs typeface="Times New Roman"/>
                <a:sym typeface="Times New Roman"/>
              </a:rPr>
              <a:t>OMINATION</a:t>
            </a:r>
            <a:r>
              <a:rPr lang="en-US" sz="850" b="0" i="0" u="none" strike="noStrike" cap="none">
                <a:solidFill>
                  <a:schemeClr val="dk1"/>
                </a:solidFill>
                <a:latin typeface="Times New Roman"/>
                <a:ea typeface="Times New Roman"/>
                <a:cs typeface="Times New Roman"/>
                <a:sym typeface="Times New Roman"/>
              </a:rPr>
              <a:t>, Virginia Tech, Office of Residence Life</a:t>
            </a:r>
            <a:endParaRPr sz="850" b="0" i="0" u="none" strike="noStrike" cap="none">
              <a:solidFill>
                <a:schemeClr val="dk1"/>
              </a:solidFill>
              <a:latin typeface="Times New Roman"/>
              <a:ea typeface="Times New Roman"/>
              <a:cs typeface="Times New Roman"/>
              <a:sym typeface="Times New Roman"/>
            </a:endParaRPr>
          </a:p>
          <a:p>
            <a:pPr marL="289560" marR="25400" lvl="0" indent="-277494" algn="l" rtl="0">
              <a:lnSpc>
                <a:spcPct val="100200"/>
              </a:lnSpc>
              <a:spcBef>
                <a:spcPts val="5"/>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2010 |  M</a:t>
            </a:r>
            <a:r>
              <a:rPr lang="en-US" sz="700" b="0" i="0" u="none" strike="noStrike" cap="none">
                <a:solidFill>
                  <a:schemeClr val="dk1"/>
                </a:solidFill>
                <a:latin typeface="Times New Roman"/>
                <a:ea typeface="Times New Roman"/>
                <a:cs typeface="Times New Roman"/>
                <a:sym typeface="Times New Roman"/>
              </a:rPr>
              <a:t>OST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DMIRED </a:t>
            </a:r>
            <a:r>
              <a:rPr lang="en-US" sz="850" b="0" i="0" u="none" strike="noStrike" cap="none">
                <a:solidFill>
                  <a:schemeClr val="dk1"/>
                </a:solidFill>
                <a:latin typeface="Times New Roman"/>
                <a:ea typeface="Times New Roman"/>
                <a:cs typeface="Times New Roman"/>
                <a:sym typeface="Times New Roman"/>
              </a:rPr>
              <a:t>D</a:t>
            </a:r>
            <a:r>
              <a:rPr lang="en-US" sz="700" b="0" i="0" u="none" strike="noStrike" cap="none">
                <a:solidFill>
                  <a:schemeClr val="dk1"/>
                </a:solidFill>
                <a:latin typeface="Times New Roman"/>
                <a:ea typeface="Times New Roman"/>
                <a:cs typeface="Times New Roman"/>
                <a:sym typeface="Times New Roman"/>
              </a:rPr>
              <a:t>ESIGN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DUCATOR </a:t>
            </a:r>
            <a:r>
              <a:rPr lang="en-US" sz="850" b="0" i="0" u="none" strike="noStrike" cap="none">
                <a:solidFill>
                  <a:schemeClr val="dk1"/>
                </a:solidFill>
                <a:latin typeface="Times New Roman"/>
                <a:ea typeface="Times New Roman"/>
                <a:cs typeface="Times New Roman"/>
                <a:sym typeface="Times New Roman"/>
              </a:rPr>
              <a:t>(1 of 25 chosen from all design educators— architecture, landscape architecture, interior design and industrial design—from the U.S. and Canada), by Design Intelligence</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2010  |  T</a:t>
            </a:r>
            <a:r>
              <a:rPr lang="en-US" sz="700" b="0" i="0" u="none" strike="noStrike" cap="none">
                <a:solidFill>
                  <a:schemeClr val="dk1"/>
                </a:solidFill>
                <a:latin typeface="Times New Roman"/>
                <a:ea typeface="Times New Roman"/>
                <a:cs typeface="Times New Roman"/>
                <a:sym typeface="Times New Roman"/>
              </a:rPr>
              <a:t>HANK A </a:t>
            </a:r>
            <a:r>
              <a:rPr lang="en-US" sz="850" b="0" i="0" u="none" strike="noStrike" cap="none">
                <a:solidFill>
                  <a:schemeClr val="dk1"/>
                </a:solidFill>
                <a:latin typeface="Times New Roman"/>
                <a:ea typeface="Times New Roman"/>
                <a:cs typeface="Times New Roman"/>
                <a:sym typeface="Times New Roman"/>
              </a:rPr>
              <a:t>T</a:t>
            </a:r>
            <a:r>
              <a:rPr lang="en-US" sz="700" b="0" i="0" u="none" strike="noStrike" cap="none">
                <a:solidFill>
                  <a:schemeClr val="dk1"/>
                </a:solidFill>
                <a:latin typeface="Times New Roman"/>
                <a:ea typeface="Times New Roman"/>
                <a:cs typeface="Times New Roman"/>
                <a:sym typeface="Times New Roman"/>
              </a:rPr>
              <a:t>EACHER </a:t>
            </a:r>
            <a:r>
              <a:rPr lang="en-US" sz="850" b="0" i="0" u="none" strike="noStrike" cap="none">
                <a:solidFill>
                  <a:schemeClr val="dk1"/>
                </a:solidFill>
                <a:latin typeface="Times New Roman"/>
                <a:ea typeface="Times New Roman"/>
                <a:cs typeface="Times New Roman"/>
                <a:sym typeface="Times New Roman"/>
              </a:rPr>
              <a:t>R</a:t>
            </a:r>
            <a:r>
              <a:rPr lang="en-US" sz="700" b="0" i="0" u="none" strike="noStrike" cap="none">
                <a:solidFill>
                  <a:schemeClr val="dk1"/>
                </a:solidFill>
                <a:latin typeface="Times New Roman"/>
                <a:ea typeface="Times New Roman"/>
                <a:cs typeface="Times New Roman"/>
                <a:sym typeface="Times New Roman"/>
              </a:rPr>
              <a:t>ECOGNITION</a:t>
            </a:r>
            <a:r>
              <a:rPr lang="en-US" sz="850" b="0" i="0" u="none" strike="noStrike" cap="none">
                <a:solidFill>
                  <a:schemeClr val="dk1"/>
                </a:solidFill>
                <a:latin typeface="Times New Roman"/>
                <a:ea typeface="Times New Roman"/>
                <a:cs typeface="Times New Roman"/>
                <a:sym typeface="Times New Roman"/>
              </a:rPr>
              <a:t>, Virginia Tech, CIDER</a:t>
            </a:r>
            <a:endParaRPr sz="850" b="0" i="0" u="none" strike="noStrike" cap="none">
              <a:solidFill>
                <a:schemeClr val="dk1"/>
              </a:solidFill>
              <a:latin typeface="Times New Roman"/>
              <a:ea typeface="Times New Roman"/>
              <a:cs typeface="Times New Roman"/>
              <a:sym typeface="Times New Roman"/>
            </a:endParaRPr>
          </a:p>
          <a:p>
            <a:pPr marL="12700" marR="5080"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2009 |  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XCELLENCE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WARD </a:t>
            </a:r>
            <a:r>
              <a:rPr lang="en-US" sz="850" b="0" i="0" u="none" strike="noStrike" cap="none">
                <a:solidFill>
                  <a:schemeClr val="dk1"/>
                </a:solidFill>
                <a:latin typeface="Times New Roman"/>
                <a:ea typeface="Times New Roman"/>
                <a:cs typeface="Times New Roman"/>
                <a:sym typeface="Times New Roman"/>
              </a:rPr>
              <a:t>College of Architecture &amp; Urban Studies, Virginia Tech 2008 |  N</a:t>
            </a:r>
            <a:r>
              <a:rPr lang="en-US" sz="700" b="0" i="0" u="none" strike="noStrike" cap="none">
                <a:solidFill>
                  <a:schemeClr val="dk1"/>
                </a:solidFill>
                <a:latin typeface="Times New Roman"/>
                <a:ea typeface="Times New Roman"/>
                <a:cs typeface="Times New Roman"/>
                <a:sym typeface="Times New Roman"/>
              </a:rPr>
              <a:t>EW </a:t>
            </a:r>
            <a:r>
              <a:rPr lang="en-US" sz="850" b="0" i="0" u="none" strike="noStrike" cap="none">
                <a:solidFill>
                  <a:schemeClr val="dk1"/>
                </a:solidFill>
                <a:latin typeface="Times New Roman"/>
                <a:ea typeface="Times New Roman"/>
                <a:cs typeface="Times New Roman"/>
                <a:sym typeface="Times New Roman"/>
              </a:rPr>
              <a:t>F</a:t>
            </a:r>
            <a:r>
              <a:rPr lang="en-US" sz="700" b="0" i="0" u="none" strike="noStrike" cap="none">
                <a:solidFill>
                  <a:schemeClr val="dk1"/>
                </a:solidFill>
                <a:latin typeface="Times New Roman"/>
                <a:ea typeface="Times New Roman"/>
                <a:cs typeface="Times New Roman"/>
                <a:sym typeface="Times New Roman"/>
              </a:rPr>
              <a:t>ACULTY </a:t>
            </a:r>
            <a:r>
              <a:rPr lang="en-US" sz="850" b="0" i="0" u="none" strike="noStrike" cap="none">
                <a:solidFill>
                  <a:schemeClr val="dk1"/>
                </a:solidFill>
                <a:latin typeface="Times New Roman"/>
                <a:ea typeface="Times New Roman"/>
                <a:cs typeface="Times New Roman"/>
                <a:sym typeface="Times New Roman"/>
              </a:rPr>
              <a:t>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WARD</a:t>
            </a:r>
            <a:r>
              <a:rPr lang="en-US" sz="850" b="0" i="0" u="none" strike="noStrike" cap="none">
                <a:solidFill>
                  <a:schemeClr val="dk1"/>
                </a:solidFill>
                <a:latin typeface="Times New Roman"/>
                <a:ea typeface="Times New Roman"/>
                <a:cs typeface="Times New Roman"/>
                <a:sym typeface="Times New Roman"/>
              </a:rPr>
              <a:t>, School of Architecture + Design, Virginia Tech</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2003 |  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XCELLENCE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WARD</a:t>
            </a:r>
            <a:r>
              <a:rPr lang="en-US" sz="850" b="0" i="0" u="none" strike="noStrike" cap="none">
                <a:solidFill>
                  <a:schemeClr val="dk1"/>
                </a:solidFill>
                <a:latin typeface="Times New Roman"/>
                <a:ea typeface="Times New Roman"/>
                <a:cs typeface="Times New Roman"/>
                <a:sym typeface="Times New Roman"/>
              </a:rPr>
              <a:t>, Pan-Hellenic Council, Virginia Tech</a:t>
            </a:r>
            <a:endParaRPr sz="850" b="0" i="0" u="none" strike="noStrike" cap="none">
              <a:solidFill>
                <a:schemeClr val="dk1"/>
              </a:solidFill>
              <a:latin typeface="Times New Roman"/>
              <a:ea typeface="Times New Roman"/>
              <a:cs typeface="Times New Roman"/>
              <a:sym typeface="Times New Roman"/>
            </a:endParaRPr>
          </a:p>
          <a:p>
            <a:pPr marL="12700" marR="196850" lvl="0" indent="0" algn="l" rtl="0">
              <a:lnSpc>
                <a:spcPct val="121176"/>
              </a:lnSpc>
              <a:spcBef>
                <a:spcPts val="2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Average Student Evaluation (SPOI Item 7) of 3.85 for all courses at Virginia Tech—during period department average was 3.46 in similar courses</a:t>
            </a:r>
            <a:endParaRPr sz="850" b="0" i="0" u="none" strike="noStrike" cap="none">
              <a:solidFill>
                <a:schemeClr val="dk1"/>
              </a:solidFill>
              <a:latin typeface="Times New Roman"/>
              <a:ea typeface="Times New Roman"/>
              <a:cs typeface="Times New Roman"/>
              <a:sym typeface="Times New Roman"/>
            </a:endParaRPr>
          </a:p>
        </p:txBody>
      </p:sp>
      <p:sp>
        <p:nvSpPr>
          <p:cNvPr id="97" name="Google Shape;97;g290e7025eca_2_49"/>
          <p:cNvSpPr txBox="1"/>
          <p:nvPr/>
        </p:nvSpPr>
        <p:spPr>
          <a:xfrm>
            <a:off x="1104462" y="2953061"/>
            <a:ext cx="3601085" cy="786765"/>
          </a:xfrm>
          <a:prstGeom prst="rect">
            <a:avLst/>
          </a:prstGeom>
          <a:noFill/>
          <a:ln>
            <a:noFill/>
          </a:ln>
        </p:spPr>
        <p:txBody>
          <a:bodyPr spcFirstLastPara="1" wrap="square" lIns="0" tIns="0" rIns="0" bIns="0" anchor="t" anchorCtr="0">
            <a:spAutoFit/>
          </a:bodyPr>
          <a:lstStyle/>
          <a:p>
            <a:pPr marL="12700" marR="33655" lvl="0" indent="0" algn="l" rtl="0">
              <a:lnSpc>
                <a:spcPct val="1002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Selected Teaching Contributions through Undergraduate Curriculum Innovation</a:t>
            </a:r>
            <a:r>
              <a:rPr lang="en-US" sz="850" b="0" i="1" u="none" strike="noStrike" cap="none">
                <a:solidFill>
                  <a:srgbClr val="FF0000"/>
                </a:solidFill>
                <a:latin typeface="Times New Roman"/>
                <a:ea typeface="Times New Roman"/>
                <a:cs typeface="Times New Roman"/>
                <a:sym typeface="Times New Roman"/>
              </a:rPr>
              <a:t>   </a:t>
            </a:r>
            <a:r>
              <a:rPr lang="en-US" sz="850" b="0" i="0" u="none" strike="noStrike" cap="none">
                <a:solidFill>
                  <a:schemeClr val="dk1"/>
                </a:solidFill>
                <a:latin typeface="Times New Roman"/>
                <a:ea typeface="Times New Roman"/>
                <a:cs typeface="Times New Roman"/>
                <a:sym typeface="Times New Roman"/>
              </a:rPr>
              <a:t>Undergraduate Interior Design Program Ranked 6</a:t>
            </a:r>
            <a:r>
              <a:rPr lang="en-US" sz="825" b="0" i="0" u="none" strike="noStrike" cap="none" baseline="30000">
                <a:solidFill>
                  <a:schemeClr val="dk1"/>
                </a:solidFill>
                <a:latin typeface="Times New Roman"/>
                <a:ea typeface="Times New Roman"/>
                <a:cs typeface="Times New Roman"/>
                <a:sym typeface="Times New Roman"/>
              </a:rPr>
              <a:t>th </a:t>
            </a:r>
            <a:r>
              <a:rPr lang="en-US" sz="850" b="0" i="0" u="none" strike="noStrike" cap="none">
                <a:solidFill>
                  <a:schemeClr val="dk1"/>
                </a:solidFill>
                <a:latin typeface="Times New Roman"/>
                <a:ea typeface="Times New Roman"/>
                <a:cs typeface="Times New Roman"/>
                <a:sym typeface="Times New Roman"/>
              </a:rPr>
              <a:t>in North America, 2012 (of 350+ programs) Have taught 16 different courses at Virginia Tech</a:t>
            </a:r>
            <a:endParaRPr sz="850" b="0" i="0" u="none" strike="noStrike" cap="none">
              <a:solidFill>
                <a:schemeClr val="dk1"/>
              </a:solidFill>
              <a:latin typeface="Times New Roman"/>
              <a:ea typeface="Times New Roman"/>
              <a:cs typeface="Times New Roman"/>
              <a:sym typeface="Times New Roman"/>
            </a:endParaRPr>
          </a:p>
          <a:p>
            <a:pPr marL="12700" marR="273050" lvl="0" indent="0" algn="l" rtl="0">
              <a:lnSpc>
                <a:spcPct val="121176"/>
              </a:lnSpc>
              <a:spcBef>
                <a:spcPts val="2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Created first and only online course for the School of Architecture + Design (ITDS 4114) Created 5 special topics courses 4XXX since 2007</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4705"/>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Led the Accreditation effort in 2011, wrote pre-visit report, set up exhibit and hosted site visitors</a:t>
            </a:r>
            <a:endParaRPr sz="850" b="0" i="0" u="none" strike="noStrike" cap="none">
              <a:solidFill>
                <a:schemeClr val="dk1"/>
              </a:solidFill>
              <a:latin typeface="Times New Roman"/>
              <a:ea typeface="Times New Roman"/>
              <a:cs typeface="Times New Roman"/>
              <a:sym typeface="Times New Roman"/>
            </a:endParaRPr>
          </a:p>
        </p:txBody>
      </p:sp>
      <p:sp>
        <p:nvSpPr>
          <p:cNvPr id="98" name="Google Shape;98;g290e7025eca_2_49"/>
          <p:cNvSpPr txBox="1"/>
          <p:nvPr/>
        </p:nvSpPr>
        <p:spPr>
          <a:xfrm>
            <a:off x="1104431" y="3923056"/>
            <a:ext cx="3562985" cy="65786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Selected Teaching Contributions through Graduate Curriculum Creation and Innovation</a:t>
            </a:r>
            <a:endParaRPr sz="850" b="0" i="0" u="none" strike="noStrike" cap="none">
              <a:solidFill>
                <a:srgbClr val="FF0000"/>
              </a:solidFill>
              <a:latin typeface="Times New Roman"/>
              <a:ea typeface="Times New Roman"/>
              <a:cs typeface="Times New Roman"/>
              <a:sym typeface="Times New Roman"/>
            </a:endParaRPr>
          </a:p>
          <a:p>
            <a:pPr marL="12700" marR="0" lvl="0" indent="0" algn="l" rtl="0">
              <a:lnSpc>
                <a:spcPct val="119411"/>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Graduate Program Ranked in the top ten in North America (2008-2010)</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Re-started the Graduate Program for interior design within the School of Architecture + Design</a:t>
            </a:r>
            <a:endParaRPr sz="850" b="0" i="0" u="none" strike="noStrike" cap="none">
              <a:solidFill>
                <a:schemeClr val="dk1"/>
              </a:solidFill>
              <a:latin typeface="Times New Roman"/>
              <a:ea typeface="Times New Roman"/>
              <a:cs typeface="Times New Roman"/>
              <a:sym typeface="Times New Roman"/>
            </a:endParaRPr>
          </a:p>
          <a:p>
            <a:pPr marL="12700" marR="5080"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Created and taught both Advanced Design Labs, the Design Theory and Research class, and the Project and Report for the Graduate Program in interior design</a:t>
            </a:r>
            <a:endParaRPr sz="850" b="0" i="0" u="none" strike="noStrike" cap="none">
              <a:solidFill>
                <a:schemeClr val="dk1"/>
              </a:solidFill>
              <a:latin typeface="Times New Roman"/>
              <a:ea typeface="Times New Roman"/>
              <a:cs typeface="Times New Roman"/>
              <a:sym typeface="Times New Roman"/>
            </a:endParaRPr>
          </a:p>
        </p:txBody>
      </p:sp>
      <p:sp>
        <p:nvSpPr>
          <p:cNvPr id="99" name="Google Shape;99;g290e7025eca_2_49"/>
          <p:cNvSpPr txBox="1"/>
          <p:nvPr/>
        </p:nvSpPr>
        <p:spPr>
          <a:xfrm>
            <a:off x="1090162" y="4880728"/>
            <a:ext cx="3583940" cy="65786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Enhancing Student Educational Environment</a:t>
            </a:r>
            <a:endParaRPr sz="850" b="0" i="0" u="none" strike="noStrike" cap="none">
              <a:solidFill>
                <a:srgbClr val="FF0000"/>
              </a:solidFill>
              <a:latin typeface="Times New Roman"/>
              <a:ea typeface="Times New Roman"/>
              <a:cs typeface="Times New Roman"/>
              <a:sym typeface="Times New Roman"/>
            </a:endParaRPr>
          </a:p>
          <a:p>
            <a:pPr marL="12700" marR="5080" lvl="0" indent="0" algn="l" rtl="0">
              <a:lnSpc>
                <a:spcPct val="999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Have written three textbooks for interior design education</a:t>
            </a:r>
            <a:r>
              <a:rPr lang="en-US" sz="850" b="0" i="1" u="none" strike="noStrike" cap="none">
                <a:solidFill>
                  <a:schemeClr val="dk1"/>
                </a:solidFill>
                <a:latin typeface="Times New Roman"/>
                <a:ea typeface="Times New Roman"/>
                <a:cs typeface="Times New Roman"/>
                <a:sym typeface="Times New Roman"/>
              </a:rPr>
              <a:t>: Building Systems and Construction for Designers </a:t>
            </a:r>
            <a:r>
              <a:rPr lang="en-US" sz="850" b="0" i="0" u="none" strike="noStrike" cap="none">
                <a:solidFill>
                  <a:schemeClr val="dk1"/>
                </a:solidFill>
                <a:latin typeface="Times New Roman"/>
                <a:ea typeface="Times New Roman"/>
                <a:cs typeface="Times New Roman"/>
                <a:sym typeface="Times New Roman"/>
              </a:rPr>
              <a:t>(2010—adopted at 37 institutions in the US and Canada); </a:t>
            </a:r>
            <a:r>
              <a:rPr lang="en-US" sz="850" b="0" i="1" u="none" strike="noStrike" cap="none">
                <a:solidFill>
                  <a:schemeClr val="dk1"/>
                </a:solidFill>
                <a:latin typeface="Times New Roman"/>
                <a:ea typeface="Times New Roman"/>
                <a:cs typeface="Times New Roman"/>
                <a:sym typeface="Times New Roman"/>
              </a:rPr>
              <a:t>Designing for Cradle to Cradle </a:t>
            </a:r>
            <a:r>
              <a:rPr lang="en-US" sz="850" b="0" i="0" u="none" strike="noStrike" cap="none">
                <a:solidFill>
                  <a:schemeClr val="dk1"/>
                </a:solidFill>
                <a:latin typeface="Times New Roman"/>
                <a:ea typeface="Times New Roman"/>
                <a:cs typeface="Times New Roman"/>
                <a:sym typeface="Times New Roman"/>
              </a:rPr>
              <a:t>with Anna Marshall-Baker UNCG (2012—adopted at 5 institutions); and </a:t>
            </a:r>
            <a:r>
              <a:rPr lang="en-US" sz="850" b="0" i="1" u="none" strike="noStrike" cap="none">
                <a:solidFill>
                  <a:schemeClr val="dk1"/>
                </a:solidFill>
                <a:latin typeface="Times New Roman"/>
                <a:ea typeface="Times New Roman"/>
                <a:cs typeface="Times New Roman"/>
                <a:sym typeface="Times New Roman"/>
              </a:rPr>
              <a:t>Designing Commercial Interiors: Sustainable Concepts and Practices </a:t>
            </a:r>
            <a:r>
              <a:rPr lang="en-US" sz="850" b="0" i="0" u="none" strike="noStrike" cap="none">
                <a:solidFill>
                  <a:schemeClr val="dk1"/>
                </a:solidFill>
                <a:latin typeface="Times New Roman"/>
                <a:ea typeface="Times New Roman"/>
                <a:cs typeface="Times New Roman"/>
                <a:sym typeface="Times New Roman"/>
              </a:rPr>
              <a:t>(2013--in press)</a:t>
            </a:r>
            <a:endParaRPr sz="850" b="0" i="0" u="none" strike="noStrike" cap="none">
              <a:solidFill>
                <a:schemeClr val="dk1"/>
              </a:solidFill>
              <a:latin typeface="Times New Roman"/>
              <a:ea typeface="Times New Roman"/>
              <a:cs typeface="Times New Roman"/>
              <a:sym typeface="Times New Roman"/>
            </a:endParaRPr>
          </a:p>
        </p:txBody>
      </p:sp>
      <p:sp>
        <p:nvSpPr>
          <p:cNvPr id="100" name="Google Shape;100;g290e7025eca_2_49"/>
          <p:cNvSpPr txBox="1"/>
          <p:nvPr/>
        </p:nvSpPr>
        <p:spPr>
          <a:xfrm>
            <a:off x="1081590" y="5667128"/>
            <a:ext cx="3578225" cy="91757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Education Grants to Enhance Teaching and Learning</a:t>
            </a:r>
            <a:endParaRPr sz="850" b="0" i="0" u="none" strike="noStrike" cap="none">
              <a:solidFill>
                <a:srgbClr val="FF0000"/>
              </a:solidFill>
              <a:latin typeface="Times New Roman"/>
              <a:ea typeface="Times New Roman"/>
              <a:cs typeface="Times New Roman"/>
              <a:sym typeface="Times New Roman"/>
            </a:endParaRPr>
          </a:p>
          <a:p>
            <a:pPr marL="12700" marR="0" lvl="0" indent="0" algn="l" rtl="0">
              <a:lnSpc>
                <a:spcPct val="119411"/>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2013  | Provost Grant for Online Course Development for ITDS 4114 ($3911)</a:t>
            </a:r>
            <a:endParaRPr sz="850" b="0" i="0" u="none" strike="noStrike" cap="none">
              <a:solidFill>
                <a:schemeClr val="dk1"/>
              </a:solidFill>
              <a:latin typeface="Times New Roman"/>
              <a:ea typeface="Times New Roman"/>
              <a:cs typeface="Times New Roman"/>
              <a:sym typeface="Times New Roman"/>
            </a:endParaRPr>
          </a:p>
          <a:p>
            <a:pPr marL="12700" marR="60325" lvl="0" indent="0" algn="l" rtl="0">
              <a:lnSpc>
                <a:spcPct val="121176"/>
              </a:lnSpc>
              <a:spcBef>
                <a:spcPts val="2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2009 |  ICTAS Grant with CPES--engineering and interior design students ($189,000)—one of four researchers (2009-2011)</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4705"/>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2008  | Nuckolls Grant for an Introductory Lighting Program at Virginia Tech—created relevant</a:t>
            </a:r>
            <a:endParaRPr sz="850" b="0" i="0" u="none" strike="noStrike" cap="none">
              <a:solidFill>
                <a:schemeClr val="dk1"/>
              </a:solidFill>
              <a:latin typeface="Times New Roman"/>
              <a:ea typeface="Times New Roman"/>
              <a:cs typeface="Times New Roman"/>
              <a:sym typeface="Times New Roman"/>
            </a:endParaRPr>
          </a:p>
          <a:p>
            <a:pPr marL="12700" marR="342900"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courses and solicited fixtures for and installed a new lighting lab ($20,000, 2008-2012) 2002  | CEUT Grant for Building Systems for Interiors, ITDS 3175-3176 ($4900)</a:t>
            </a:r>
            <a:endParaRPr sz="850" b="0" i="0" u="none" strike="noStrike" cap="none">
              <a:solidFill>
                <a:schemeClr val="dk1"/>
              </a:solidFill>
              <a:latin typeface="Times New Roman"/>
              <a:ea typeface="Times New Roman"/>
              <a:cs typeface="Times New Roman"/>
              <a:sym typeface="Times New Roman"/>
            </a:endParaRPr>
          </a:p>
        </p:txBody>
      </p:sp>
      <p:sp>
        <p:nvSpPr>
          <p:cNvPr id="101" name="Google Shape;101;g290e7025eca_2_49"/>
          <p:cNvSpPr txBox="1"/>
          <p:nvPr/>
        </p:nvSpPr>
        <p:spPr>
          <a:xfrm>
            <a:off x="1093019" y="6916955"/>
            <a:ext cx="3555365" cy="65786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Teaching Service and Outreach</a:t>
            </a:r>
            <a:endParaRPr sz="850" b="0" i="0" u="none" strike="noStrike" cap="none">
              <a:solidFill>
                <a:srgbClr val="FF0000"/>
              </a:solidFill>
              <a:latin typeface="Times New Roman"/>
              <a:ea typeface="Times New Roman"/>
              <a:cs typeface="Times New Roman"/>
              <a:sym typeface="Times New Roman"/>
            </a:endParaRPr>
          </a:p>
          <a:p>
            <a:pPr marL="12700" marR="5080" lvl="0" indent="0" algn="l" rtl="0">
              <a:lnSpc>
                <a:spcPct val="999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Chair, Diversity Committee (20011-present); Honorifics Committee (2007-2012); Chair Search Committee (2 positions) 2012; Chair, interior design program (2012-present); Chair, graduate program (2008-present); member Peer Review Committee (2011-12); Curriculum committee (2012-present)</a:t>
            </a:r>
            <a:endParaRPr sz="850" b="0" i="0" u="none" strike="noStrike" cap="none">
              <a:solidFill>
                <a:schemeClr val="dk1"/>
              </a:solidFill>
              <a:latin typeface="Times New Roman"/>
              <a:ea typeface="Times New Roman"/>
              <a:cs typeface="Times New Roman"/>
              <a:sym typeface="Times New Roman"/>
            </a:endParaRPr>
          </a:p>
        </p:txBody>
      </p:sp>
      <p:sp>
        <p:nvSpPr>
          <p:cNvPr id="102" name="Google Shape;102;g290e7025eca_2_49"/>
          <p:cNvSpPr txBox="1"/>
          <p:nvPr/>
        </p:nvSpPr>
        <p:spPr>
          <a:xfrm>
            <a:off x="4932210" y="1309882"/>
            <a:ext cx="4973790" cy="1901546"/>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Headings:</a:t>
            </a:r>
            <a:endParaRPr sz="1800" b="1" i="0" u="none" strike="noStrike" cap="none">
              <a:solidFill>
                <a:schemeClr val="dk1"/>
              </a:solidFill>
              <a:latin typeface="Arial"/>
              <a:ea typeface="Arial"/>
              <a:cs typeface="Arial"/>
              <a:sym typeface="Arial"/>
            </a:endParaRPr>
          </a:p>
          <a:p>
            <a:pPr marL="455294" marR="5080" lvl="0" indent="-285749" algn="l" rtl="0">
              <a:lnSpc>
                <a:spcPct val="116700"/>
              </a:lnSpc>
              <a:spcBef>
                <a:spcPts val="0"/>
              </a:spcBef>
              <a:spcAft>
                <a:spcPts val="0"/>
              </a:spcAft>
              <a:buClr>
                <a:srgbClr val="C95F2B"/>
              </a:buClr>
              <a:buSzPts val="1800"/>
              <a:buFont typeface="Arial"/>
              <a:buChar char="•"/>
            </a:pPr>
            <a:r>
              <a:rPr lang="en-US" sz="1800" b="1" i="0" u="none" strike="noStrike" cap="none">
                <a:solidFill>
                  <a:srgbClr val="C95F2B"/>
                </a:solidFill>
                <a:latin typeface="Arial"/>
                <a:ea typeface="Arial"/>
                <a:cs typeface="Arial"/>
                <a:sym typeface="Arial"/>
              </a:rPr>
              <a:t>use headings related to nomination text</a:t>
            </a:r>
            <a:endParaRPr sz="1800" b="1" i="0" u="none" strike="noStrike" cap="none">
              <a:solidFill>
                <a:srgbClr val="C95F2B"/>
              </a:solidFill>
              <a:latin typeface="Arial"/>
              <a:ea typeface="Arial"/>
              <a:cs typeface="Arial"/>
              <a:sym typeface="Arial"/>
            </a:endParaRPr>
          </a:p>
          <a:p>
            <a:pPr marL="455294" marR="5080" lvl="0" indent="-285749" algn="l" rtl="0">
              <a:lnSpc>
                <a:spcPct val="116700"/>
              </a:lnSpc>
              <a:spcBef>
                <a:spcPts val="0"/>
              </a:spcBef>
              <a:spcAft>
                <a:spcPts val="0"/>
              </a:spcAft>
              <a:buClr>
                <a:srgbClr val="C95F2B"/>
              </a:buClr>
              <a:buSzPts val="1800"/>
              <a:buFont typeface="Arial"/>
              <a:buChar char="•"/>
            </a:pPr>
            <a:r>
              <a:rPr lang="en-US" sz="1800" b="1" i="0" u="none" strike="noStrike" cap="none">
                <a:solidFill>
                  <a:srgbClr val="C95F2B"/>
                </a:solidFill>
                <a:latin typeface="Arial"/>
                <a:ea typeface="Arial"/>
                <a:cs typeface="Arial"/>
                <a:sym typeface="Arial"/>
              </a:rPr>
              <a:t>range of headings reveal the range of contributions</a:t>
            </a:r>
            <a:endParaRPr sz="1800" b="1" i="0" u="none" strike="noStrike" cap="none">
              <a:solidFill>
                <a:schemeClr val="dk1"/>
              </a:solidFill>
              <a:latin typeface="Arial"/>
              <a:ea typeface="Arial"/>
              <a:cs typeface="Arial"/>
              <a:sym typeface="Arial"/>
            </a:endParaRPr>
          </a:p>
          <a:p>
            <a:pPr marL="169545" marR="5080" lvl="0" indent="63500" algn="l" rtl="0">
              <a:lnSpc>
                <a:spcPct val="116700"/>
              </a:lnSpc>
              <a:spcBef>
                <a:spcPts val="0"/>
              </a:spcBef>
              <a:spcAft>
                <a:spcPts val="0"/>
              </a:spcAft>
              <a:buClr>
                <a:srgbClr val="000000"/>
              </a:buClr>
              <a:buSzPts val="1800"/>
              <a:buFont typeface="Arial"/>
              <a:buNone/>
            </a:pPr>
            <a:endParaRPr sz="1800" b="1" i="0" u="none" strike="noStrike" cap="none">
              <a:solidFill>
                <a:srgbClr val="C95F2B"/>
              </a:solidFill>
              <a:latin typeface="Arial"/>
              <a:ea typeface="Arial"/>
              <a:cs typeface="Arial"/>
              <a:sym typeface="Arial"/>
            </a:endParaRPr>
          </a:p>
          <a:p>
            <a:pPr marL="12700" marR="0" lvl="0" indent="0" algn="l" rtl="0">
              <a:lnSpc>
                <a:spcPct val="100000"/>
              </a:lnSpc>
              <a:spcBef>
                <a:spcPts val="359"/>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Dates in each section by reverse chronology</a:t>
            </a:r>
            <a:endParaRPr sz="1800" b="1" i="0" u="none" strike="noStrike" cap="none">
              <a:solidFill>
                <a:schemeClr val="dk1"/>
              </a:solidFill>
              <a:latin typeface="Arial"/>
              <a:ea typeface="Arial"/>
              <a:cs typeface="Arial"/>
              <a:sym typeface="Arial"/>
            </a:endParaRPr>
          </a:p>
        </p:txBody>
      </p:sp>
      <p:sp>
        <p:nvSpPr>
          <p:cNvPr id="103" name="Google Shape;103;g290e7025eca_2_49"/>
          <p:cNvSpPr/>
          <p:nvPr/>
        </p:nvSpPr>
        <p:spPr>
          <a:xfrm>
            <a:off x="838200" y="1371600"/>
            <a:ext cx="116720" cy="1283208"/>
          </a:xfrm>
          <a:prstGeom prst="down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g290e7025eca_2_49"/>
          <p:cNvSpPr txBox="1"/>
          <p:nvPr/>
        </p:nvSpPr>
        <p:spPr>
          <a:xfrm>
            <a:off x="152400" y="1295400"/>
            <a:ext cx="72026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Most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recent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Least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recent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90e7025eca_2_61"/>
          <p:cNvSpPr txBox="1"/>
          <p:nvPr/>
        </p:nvSpPr>
        <p:spPr>
          <a:xfrm>
            <a:off x="1107002" y="866658"/>
            <a:ext cx="3596004" cy="1696085"/>
          </a:xfrm>
          <a:prstGeom prst="rect">
            <a:avLst/>
          </a:prstGeom>
          <a:noFill/>
          <a:ln>
            <a:noFill/>
          </a:ln>
        </p:spPr>
        <p:txBody>
          <a:bodyPr spcFirstLastPara="1" wrap="square" lIns="0" tIns="0" rIns="0" bIns="0" anchor="t" anchorCtr="0">
            <a:spAutoFit/>
          </a:bodyPr>
          <a:lstStyle/>
          <a:p>
            <a:pPr marL="12700" marR="0" lvl="0" indent="0" algn="l" rtl="0">
              <a:lnSpc>
                <a:spcPct val="119411"/>
              </a:lnSpc>
              <a:spcBef>
                <a:spcPts val="0"/>
              </a:spcBef>
              <a:spcAft>
                <a:spcPts val="0"/>
              </a:spcAft>
              <a:buClr>
                <a:srgbClr val="000000"/>
              </a:buClr>
              <a:buSzPts val="850"/>
              <a:buFont typeface="Arial"/>
              <a:buNone/>
            </a:pPr>
            <a:r>
              <a:rPr lang="en-US" sz="850" b="1" i="0" u="none" strike="noStrike" cap="none">
                <a:solidFill>
                  <a:schemeClr val="dk1"/>
                </a:solidFill>
                <a:latin typeface="Times New Roman"/>
                <a:ea typeface="Times New Roman"/>
                <a:cs typeface="Times New Roman"/>
                <a:sym typeface="Times New Roman"/>
              </a:rPr>
              <a:t>Distinctive Contributions and Achievements</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Classroom Excellence</a:t>
            </a:r>
            <a:endParaRPr sz="850" b="0" i="0" u="none" strike="noStrike" cap="none">
              <a:solidFill>
                <a:srgbClr val="FF0000"/>
              </a:solidFill>
              <a:latin typeface="Times New Roman"/>
              <a:ea typeface="Times New Roman"/>
              <a:cs typeface="Times New Roman"/>
              <a:sym typeface="Times New Roman"/>
            </a:endParaRPr>
          </a:p>
          <a:p>
            <a:pPr marL="12700" marR="246379"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2011 |  C</a:t>
            </a:r>
            <a:r>
              <a:rPr lang="en-US" sz="700" b="0" i="0" u="none" strike="noStrike" cap="none">
                <a:solidFill>
                  <a:schemeClr val="dk1"/>
                </a:solidFill>
                <a:latin typeface="Times New Roman"/>
                <a:ea typeface="Times New Roman"/>
                <a:cs typeface="Times New Roman"/>
                <a:sym typeface="Times New Roman"/>
              </a:rPr>
              <a:t>ERTIFICATE OF </a:t>
            </a:r>
            <a:r>
              <a:rPr lang="en-US" sz="850" b="0" i="0" u="none" strike="noStrike" cap="none">
                <a:solidFill>
                  <a:schemeClr val="dk1"/>
                </a:solidFill>
                <a:latin typeface="Times New Roman"/>
                <a:ea typeface="Times New Roman"/>
                <a:cs typeface="Times New Roman"/>
                <a:sym typeface="Times New Roman"/>
              </a:rPr>
              <a:t>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XCELLENCE</a:t>
            </a:r>
            <a:r>
              <a:rPr lang="en-US" sz="850" b="0" i="0" u="none" strike="noStrike" cap="none">
                <a:solidFill>
                  <a:schemeClr val="dk1"/>
                </a:solidFill>
                <a:latin typeface="Times New Roman"/>
                <a:ea typeface="Times New Roman"/>
                <a:cs typeface="Times New Roman"/>
                <a:sym typeface="Times New Roman"/>
              </a:rPr>
              <a:t>, College of Architecture &amp; Urban Studies 2011 |  F</a:t>
            </a:r>
            <a:r>
              <a:rPr lang="en-US" sz="700" b="0" i="0" u="none" strike="noStrike" cap="none">
                <a:solidFill>
                  <a:schemeClr val="dk1"/>
                </a:solidFill>
                <a:latin typeface="Times New Roman"/>
                <a:ea typeface="Times New Roman"/>
                <a:cs typeface="Times New Roman"/>
                <a:sym typeface="Times New Roman"/>
              </a:rPr>
              <a:t>AVORITE </a:t>
            </a:r>
            <a:r>
              <a:rPr lang="en-US" sz="850" b="0" i="0" u="none" strike="noStrike" cap="none">
                <a:solidFill>
                  <a:schemeClr val="dk1"/>
                </a:solidFill>
                <a:latin typeface="Times New Roman"/>
                <a:ea typeface="Times New Roman"/>
                <a:cs typeface="Times New Roman"/>
                <a:sym typeface="Times New Roman"/>
              </a:rPr>
              <a:t>F</a:t>
            </a:r>
            <a:r>
              <a:rPr lang="en-US" sz="700" b="0" i="0" u="none" strike="noStrike" cap="none">
                <a:solidFill>
                  <a:schemeClr val="dk1"/>
                </a:solidFill>
                <a:latin typeface="Times New Roman"/>
                <a:ea typeface="Times New Roman"/>
                <a:cs typeface="Times New Roman"/>
                <a:sym typeface="Times New Roman"/>
              </a:rPr>
              <a:t>ACULTY </a:t>
            </a:r>
            <a:r>
              <a:rPr lang="en-US" sz="850" b="0" i="0" u="none" strike="noStrike" cap="none">
                <a:solidFill>
                  <a:schemeClr val="dk1"/>
                </a:solidFill>
                <a:latin typeface="Times New Roman"/>
                <a:ea typeface="Times New Roman"/>
                <a:cs typeface="Times New Roman"/>
                <a:sym typeface="Times New Roman"/>
              </a:rPr>
              <a:t>N</a:t>
            </a:r>
            <a:r>
              <a:rPr lang="en-US" sz="700" b="0" i="0" u="none" strike="noStrike" cap="none">
                <a:solidFill>
                  <a:schemeClr val="dk1"/>
                </a:solidFill>
                <a:latin typeface="Times New Roman"/>
                <a:ea typeface="Times New Roman"/>
                <a:cs typeface="Times New Roman"/>
                <a:sym typeface="Times New Roman"/>
              </a:rPr>
              <a:t>OMINATION</a:t>
            </a:r>
            <a:r>
              <a:rPr lang="en-US" sz="850" b="0" i="0" u="none" strike="noStrike" cap="none">
                <a:solidFill>
                  <a:schemeClr val="dk1"/>
                </a:solidFill>
                <a:latin typeface="Times New Roman"/>
                <a:ea typeface="Times New Roman"/>
                <a:cs typeface="Times New Roman"/>
                <a:sym typeface="Times New Roman"/>
              </a:rPr>
              <a:t>, Virginia Tech, Office of Residence Life</a:t>
            </a:r>
            <a:endParaRPr sz="850" b="0" i="0" u="none" strike="noStrike" cap="none">
              <a:solidFill>
                <a:schemeClr val="dk1"/>
              </a:solidFill>
              <a:latin typeface="Times New Roman"/>
              <a:ea typeface="Times New Roman"/>
              <a:cs typeface="Times New Roman"/>
              <a:sym typeface="Times New Roman"/>
            </a:endParaRPr>
          </a:p>
          <a:p>
            <a:pPr marL="289560" marR="25400" lvl="0" indent="-277494" algn="l" rtl="0">
              <a:lnSpc>
                <a:spcPct val="100200"/>
              </a:lnSpc>
              <a:spcBef>
                <a:spcPts val="5"/>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2010 |  M</a:t>
            </a:r>
            <a:r>
              <a:rPr lang="en-US" sz="700" b="0" i="0" u="none" strike="noStrike" cap="none">
                <a:solidFill>
                  <a:schemeClr val="dk1"/>
                </a:solidFill>
                <a:latin typeface="Times New Roman"/>
                <a:ea typeface="Times New Roman"/>
                <a:cs typeface="Times New Roman"/>
                <a:sym typeface="Times New Roman"/>
              </a:rPr>
              <a:t>OST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DMIRED </a:t>
            </a:r>
            <a:r>
              <a:rPr lang="en-US" sz="850" b="0" i="0" u="none" strike="noStrike" cap="none">
                <a:solidFill>
                  <a:schemeClr val="dk1"/>
                </a:solidFill>
                <a:latin typeface="Times New Roman"/>
                <a:ea typeface="Times New Roman"/>
                <a:cs typeface="Times New Roman"/>
                <a:sym typeface="Times New Roman"/>
              </a:rPr>
              <a:t>D</a:t>
            </a:r>
            <a:r>
              <a:rPr lang="en-US" sz="700" b="0" i="0" u="none" strike="noStrike" cap="none">
                <a:solidFill>
                  <a:schemeClr val="dk1"/>
                </a:solidFill>
                <a:latin typeface="Times New Roman"/>
                <a:ea typeface="Times New Roman"/>
                <a:cs typeface="Times New Roman"/>
                <a:sym typeface="Times New Roman"/>
              </a:rPr>
              <a:t>ESIGN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DUCATOR </a:t>
            </a:r>
            <a:r>
              <a:rPr lang="en-US" sz="850" b="0" i="0" u="none" strike="noStrike" cap="none">
                <a:solidFill>
                  <a:schemeClr val="dk1"/>
                </a:solidFill>
                <a:latin typeface="Times New Roman"/>
                <a:ea typeface="Times New Roman"/>
                <a:cs typeface="Times New Roman"/>
                <a:sym typeface="Times New Roman"/>
              </a:rPr>
              <a:t>(1 of 25 chosen from all design educators— architecture, landscape architecture, interior design and industrial design—from the U.S. and Canada), by Design Intelligence</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2010  |  T</a:t>
            </a:r>
            <a:r>
              <a:rPr lang="en-US" sz="700" b="0" i="0" u="none" strike="noStrike" cap="none">
                <a:solidFill>
                  <a:schemeClr val="dk1"/>
                </a:solidFill>
                <a:latin typeface="Times New Roman"/>
                <a:ea typeface="Times New Roman"/>
                <a:cs typeface="Times New Roman"/>
                <a:sym typeface="Times New Roman"/>
              </a:rPr>
              <a:t>HANK A </a:t>
            </a:r>
            <a:r>
              <a:rPr lang="en-US" sz="850" b="0" i="0" u="none" strike="noStrike" cap="none">
                <a:solidFill>
                  <a:schemeClr val="dk1"/>
                </a:solidFill>
                <a:latin typeface="Times New Roman"/>
                <a:ea typeface="Times New Roman"/>
                <a:cs typeface="Times New Roman"/>
                <a:sym typeface="Times New Roman"/>
              </a:rPr>
              <a:t>T</a:t>
            </a:r>
            <a:r>
              <a:rPr lang="en-US" sz="700" b="0" i="0" u="none" strike="noStrike" cap="none">
                <a:solidFill>
                  <a:schemeClr val="dk1"/>
                </a:solidFill>
                <a:latin typeface="Times New Roman"/>
                <a:ea typeface="Times New Roman"/>
                <a:cs typeface="Times New Roman"/>
                <a:sym typeface="Times New Roman"/>
              </a:rPr>
              <a:t>EACHER </a:t>
            </a:r>
            <a:r>
              <a:rPr lang="en-US" sz="850" b="0" i="0" u="none" strike="noStrike" cap="none">
                <a:solidFill>
                  <a:schemeClr val="dk1"/>
                </a:solidFill>
                <a:latin typeface="Times New Roman"/>
                <a:ea typeface="Times New Roman"/>
                <a:cs typeface="Times New Roman"/>
                <a:sym typeface="Times New Roman"/>
              </a:rPr>
              <a:t>R</a:t>
            </a:r>
            <a:r>
              <a:rPr lang="en-US" sz="700" b="0" i="0" u="none" strike="noStrike" cap="none">
                <a:solidFill>
                  <a:schemeClr val="dk1"/>
                </a:solidFill>
                <a:latin typeface="Times New Roman"/>
                <a:ea typeface="Times New Roman"/>
                <a:cs typeface="Times New Roman"/>
                <a:sym typeface="Times New Roman"/>
              </a:rPr>
              <a:t>ECOGNITION</a:t>
            </a:r>
            <a:r>
              <a:rPr lang="en-US" sz="850" b="0" i="0" u="none" strike="noStrike" cap="none">
                <a:solidFill>
                  <a:schemeClr val="dk1"/>
                </a:solidFill>
                <a:latin typeface="Times New Roman"/>
                <a:ea typeface="Times New Roman"/>
                <a:cs typeface="Times New Roman"/>
                <a:sym typeface="Times New Roman"/>
              </a:rPr>
              <a:t>, Virginia Tech, CIDER</a:t>
            </a:r>
            <a:endParaRPr sz="850" b="0" i="0" u="none" strike="noStrike" cap="none">
              <a:solidFill>
                <a:schemeClr val="dk1"/>
              </a:solidFill>
              <a:latin typeface="Times New Roman"/>
              <a:ea typeface="Times New Roman"/>
              <a:cs typeface="Times New Roman"/>
              <a:sym typeface="Times New Roman"/>
            </a:endParaRPr>
          </a:p>
          <a:p>
            <a:pPr marL="12700" marR="5080"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2009 |  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XCELLENCE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WARD </a:t>
            </a:r>
            <a:r>
              <a:rPr lang="en-US" sz="850" b="0" i="0" u="none" strike="noStrike" cap="none">
                <a:solidFill>
                  <a:schemeClr val="dk1"/>
                </a:solidFill>
                <a:latin typeface="Times New Roman"/>
                <a:ea typeface="Times New Roman"/>
                <a:cs typeface="Times New Roman"/>
                <a:sym typeface="Times New Roman"/>
              </a:rPr>
              <a:t>College of Architecture &amp; Urban Studies, Virginia Tech 2008 |  N</a:t>
            </a:r>
            <a:r>
              <a:rPr lang="en-US" sz="700" b="0" i="0" u="none" strike="noStrike" cap="none">
                <a:solidFill>
                  <a:schemeClr val="dk1"/>
                </a:solidFill>
                <a:latin typeface="Times New Roman"/>
                <a:ea typeface="Times New Roman"/>
                <a:cs typeface="Times New Roman"/>
                <a:sym typeface="Times New Roman"/>
              </a:rPr>
              <a:t>EW </a:t>
            </a:r>
            <a:r>
              <a:rPr lang="en-US" sz="850" b="0" i="0" u="none" strike="noStrike" cap="none">
                <a:solidFill>
                  <a:schemeClr val="dk1"/>
                </a:solidFill>
                <a:latin typeface="Times New Roman"/>
                <a:ea typeface="Times New Roman"/>
                <a:cs typeface="Times New Roman"/>
                <a:sym typeface="Times New Roman"/>
              </a:rPr>
              <a:t>F</a:t>
            </a:r>
            <a:r>
              <a:rPr lang="en-US" sz="700" b="0" i="0" u="none" strike="noStrike" cap="none">
                <a:solidFill>
                  <a:schemeClr val="dk1"/>
                </a:solidFill>
                <a:latin typeface="Times New Roman"/>
                <a:ea typeface="Times New Roman"/>
                <a:cs typeface="Times New Roman"/>
                <a:sym typeface="Times New Roman"/>
              </a:rPr>
              <a:t>ACULTY </a:t>
            </a:r>
            <a:r>
              <a:rPr lang="en-US" sz="850" b="0" i="0" u="none" strike="noStrike" cap="none">
                <a:solidFill>
                  <a:schemeClr val="dk1"/>
                </a:solidFill>
                <a:latin typeface="Times New Roman"/>
                <a:ea typeface="Times New Roman"/>
                <a:cs typeface="Times New Roman"/>
                <a:sym typeface="Times New Roman"/>
              </a:rPr>
              <a:t>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WARD</a:t>
            </a:r>
            <a:r>
              <a:rPr lang="en-US" sz="850" b="0" i="0" u="none" strike="noStrike" cap="none">
                <a:solidFill>
                  <a:schemeClr val="dk1"/>
                </a:solidFill>
                <a:latin typeface="Times New Roman"/>
                <a:ea typeface="Times New Roman"/>
                <a:cs typeface="Times New Roman"/>
                <a:sym typeface="Times New Roman"/>
              </a:rPr>
              <a:t>, School of Architecture + Design, Virginia Tech</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2003 |  T</a:t>
            </a:r>
            <a:r>
              <a:rPr lang="en-US" sz="700" b="0" i="0" u="none" strike="noStrike" cap="none">
                <a:solidFill>
                  <a:schemeClr val="dk1"/>
                </a:solidFill>
                <a:latin typeface="Times New Roman"/>
                <a:ea typeface="Times New Roman"/>
                <a:cs typeface="Times New Roman"/>
                <a:sym typeface="Times New Roman"/>
              </a:rPr>
              <a:t>EACHING </a:t>
            </a:r>
            <a:r>
              <a:rPr lang="en-US" sz="850" b="0" i="0" u="none" strike="noStrike" cap="none">
                <a:solidFill>
                  <a:schemeClr val="dk1"/>
                </a:solidFill>
                <a:latin typeface="Times New Roman"/>
                <a:ea typeface="Times New Roman"/>
                <a:cs typeface="Times New Roman"/>
                <a:sym typeface="Times New Roman"/>
              </a:rPr>
              <a:t>E</a:t>
            </a:r>
            <a:r>
              <a:rPr lang="en-US" sz="700" b="0" i="0" u="none" strike="noStrike" cap="none">
                <a:solidFill>
                  <a:schemeClr val="dk1"/>
                </a:solidFill>
                <a:latin typeface="Times New Roman"/>
                <a:ea typeface="Times New Roman"/>
                <a:cs typeface="Times New Roman"/>
                <a:sym typeface="Times New Roman"/>
              </a:rPr>
              <a:t>XCELLENCE </a:t>
            </a:r>
            <a:r>
              <a:rPr lang="en-US" sz="850" b="0" i="0" u="none" strike="noStrike" cap="none">
                <a:solidFill>
                  <a:schemeClr val="dk1"/>
                </a:solidFill>
                <a:latin typeface="Times New Roman"/>
                <a:ea typeface="Times New Roman"/>
                <a:cs typeface="Times New Roman"/>
                <a:sym typeface="Times New Roman"/>
              </a:rPr>
              <a:t>A</a:t>
            </a:r>
            <a:r>
              <a:rPr lang="en-US" sz="700" b="0" i="0" u="none" strike="noStrike" cap="none">
                <a:solidFill>
                  <a:schemeClr val="dk1"/>
                </a:solidFill>
                <a:latin typeface="Times New Roman"/>
                <a:ea typeface="Times New Roman"/>
                <a:cs typeface="Times New Roman"/>
                <a:sym typeface="Times New Roman"/>
              </a:rPr>
              <a:t>WARD</a:t>
            </a:r>
            <a:r>
              <a:rPr lang="en-US" sz="850" b="0" i="0" u="none" strike="noStrike" cap="none">
                <a:solidFill>
                  <a:schemeClr val="dk1"/>
                </a:solidFill>
                <a:latin typeface="Times New Roman"/>
                <a:ea typeface="Times New Roman"/>
                <a:cs typeface="Times New Roman"/>
                <a:sym typeface="Times New Roman"/>
              </a:rPr>
              <a:t>, Pan-Hellenic Council, Virginia Tech</a:t>
            </a:r>
            <a:endParaRPr sz="850" b="0" i="0" u="none" strike="noStrike" cap="none">
              <a:solidFill>
                <a:schemeClr val="dk1"/>
              </a:solidFill>
              <a:latin typeface="Times New Roman"/>
              <a:ea typeface="Times New Roman"/>
              <a:cs typeface="Times New Roman"/>
              <a:sym typeface="Times New Roman"/>
            </a:endParaRPr>
          </a:p>
          <a:p>
            <a:pPr marL="12700" marR="196850" lvl="0" indent="0" algn="l" rtl="0">
              <a:lnSpc>
                <a:spcPct val="121176"/>
              </a:lnSpc>
              <a:spcBef>
                <a:spcPts val="2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Average Student Evaluation (SPOI Item 7) of 3.85 for all courses at Virginia Tech—during period department average was 3.46 in similar courses</a:t>
            </a:r>
            <a:endParaRPr sz="850" b="0" i="0" u="none" strike="noStrike" cap="none">
              <a:solidFill>
                <a:schemeClr val="dk1"/>
              </a:solidFill>
              <a:latin typeface="Times New Roman"/>
              <a:ea typeface="Times New Roman"/>
              <a:cs typeface="Times New Roman"/>
              <a:sym typeface="Times New Roman"/>
            </a:endParaRPr>
          </a:p>
        </p:txBody>
      </p:sp>
      <p:sp>
        <p:nvSpPr>
          <p:cNvPr id="110" name="Google Shape;110;g290e7025eca_2_61"/>
          <p:cNvSpPr txBox="1"/>
          <p:nvPr/>
        </p:nvSpPr>
        <p:spPr>
          <a:xfrm>
            <a:off x="1104462" y="2953061"/>
            <a:ext cx="3601085" cy="786765"/>
          </a:xfrm>
          <a:prstGeom prst="rect">
            <a:avLst/>
          </a:prstGeom>
          <a:noFill/>
          <a:ln>
            <a:noFill/>
          </a:ln>
        </p:spPr>
        <p:txBody>
          <a:bodyPr spcFirstLastPara="1" wrap="square" lIns="0" tIns="0" rIns="0" bIns="0" anchor="t" anchorCtr="0">
            <a:spAutoFit/>
          </a:bodyPr>
          <a:lstStyle/>
          <a:p>
            <a:pPr marL="12700" marR="33655" lvl="0" indent="0" algn="l" rtl="0">
              <a:lnSpc>
                <a:spcPct val="1002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Selected Teaching Contributions through Undergraduate Curriculum Innovation</a:t>
            </a:r>
            <a:r>
              <a:rPr lang="en-US" sz="850" b="0" i="1" u="none" strike="noStrike" cap="none">
                <a:solidFill>
                  <a:srgbClr val="FF0000"/>
                </a:solidFill>
                <a:latin typeface="Times New Roman"/>
                <a:ea typeface="Times New Roman"/>
                <a:cs typeface="Times New Roman"/>
                <a:sym typeface="Times New Roman"/>
              </a:rPr>
              <a:t>   </a:t>
            </a:r>
            <a:r>
              <a:rPr lang="en-US" sz="850" b="0" i="0" u="none" strike="noStrike" cap="none">
                <a:solidFill>
                  <a:schemeClr val="dk1"/>
                </a:solidFill>
                <a:latin typeface="Times New Roman"/>
                <a:ea typeface="Times New Roman"/>
                <a:cs typeface="Times New Roman"/>
                <a:sym typeface="Times New Roman"/>
              </a:rPr>
              <a:t>Undergraduate Interior Design Program Ranked 6</a:t>
            </a:r>
            <a:r>
              <a:rPr lang="en-US" sz="825" b="0" i="0" u="none" strike="noStrike" cap="none" baseline="30000">
                <a:solidFill>
                  <a:schemeClr val="dk1"/>
                </a:solidFill>
                <a:latin typeface="Times New Roman"/>
                <a:ea typeface="Times New Roman"/>
                <a:cs typeface="Times New Roman"/>
                <a:sym typeface="Times New Roman"/>
              </a:rPr>
              <a:t>th </a:t>
            </a:r>
            <a:r>
              <a:rPr lang="en-US" sz="850" b="0" i="0" u="none" strike="noStrike" cap="none">
                <a:solidFill>
                  <a:schemeClr val="dk1"/>
                </a:solidFill>
                <a:latin typeface="Times New Roman"/>
                <a:ea typeface="Times New Roman"/>
                <a:cs typeface="Times New Roman"/>
                <a:sym typeface="Times New Roman"/>
              </a:rPr>
              <a:t>in North America, 2012 (of 350+ programs) Have taught 16 different courses at Virginia Tech</a:t>
            </a:r>
            <a:endParaRPr sz="850" b="0" i="0" u="none" strike="noStrike" cap="none">
              <a:solidFill>
                <a:schemeClr val="dk1"/>
              </a:solidFill>
              <a:latin typeface="Times New Roman"/>
              <a:ea typeface="Times New Roman"/>
              <a:cs typeface="Times New Roman"/>
              <a:sym typeface="Times New Roman"/>
            </a:endParaRPr>
          </a:p>
          <a:p>
            <a:pPr marL="12700" marR="273050" lvl="0" indent="0" algn="l" rtl="0">
              <a:lnSpc>
                <a:spcPct val="121176"/>
              </a:lnSpc>
              <a:spcBef>
                <a:spcPts val="2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Created first and only online course for the School of Architecture + Design (ITDS 4114) Created 5 special topics courses 4XXX since 2007</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4705"/>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Led the Accreditation effort in 2011, wrote pre-visit report, set up exhibit and hosted site visitors</a:t>
            </a:r>
            <a:endParaRPr sz="850" b="0" i="0" u="none" strike="noStrike" cap="none">
              <a:solidFill>
                <a:schemeClr val="dk1"/>
              </a:solidFill>
              <a:latin typeface="Times New Roman"/>
              <a:ea typeface="Times New Roman"/>
              <a:cs typeface="Times New Roman"/>
              <a:sym typeface="Times New Roman"/>
            </a:endParaRPr>
          </a:p>
        </p:txBody>
      </p:sp>
      <p:sp>
        <p:nvSpPr>
          <p:cNvPr id="111" name="Google Shape;111;g290e7025eca_2_61"/>
          <p:cNvSpPr txBox="1"/>
          <p:nvPr/>
        </p:nvSpPr>
        <p:spPr>
          <a:xfrm>
            <a:off x="1104431" y="3923056"/>
            <a:ext cx="3562985" cy="65786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Selected Teaching Contributions through Graduate Curriculum Creation and Innovation</a:t>
            </a:r>
            <a:endParaRPr sz="850" b="0" i="0" u="none" strike="noStrike" cap="none">
              <a:solidFill>
                <a:srgbClr val="FF0000"/>
              </a:solidFill>
              <a:latin typeface="Times New Roman"/>
              <a:ea typeface="Times New Roman"/>
              <a:cs typeface="Times New Roman"/>
              <a:sym typeface="Times New Roman"/>
            </a:endParaRPr>
          </a:p>
          <a:p>
            <a:pPr marL="12700" marR="0" lvl="0" indent="0" algn="l" rtl="0">
              <a:lnSpc>
                <a:spcPct val="119411"/>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Graduate Program Ranked in the top ten in North America (2008-2010)</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9411"/>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Re-started the Graduate Program for interior design within the School of Architecture + Design</a:t>
            </a:r>
            <a:endParaRPr sz="850" b="0" i="0" u="none" strike="noStrike" cap="none">
              <a:solidFill>
                <a:schemeClr val="dk1"/>
              </a:solidFill>
              <a:latin typeface="Times New Roman"/>
              <a:ea typeface="Times New Roman"/>
              <a:cs typeface="Times New Roman"/>
              <a:sym typeface="Times New Roman"/>
            </a:endParaRPr>
          </a:p>
          <a:p>
            <a:pPr marL="12700" marR="5080"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Created and taught both Advanced Design Labs, the Design Theory and Research class, and the Project and Report for the Graduate Program in interior design</a:t>
            </a:r>
            <a:endParaRPr sz="850" b="0" i="0" u="none" strike="noStrike" cap="none">
              <a:solidFill>
                <a:schemeClr val="dk1"/>
              </a:solidFill>
              <a:latin typeface="Times New Roman"/>
              <a:ea typeface="Times New Roman"/>
              <a:cs typeface="Times New Roman"/>
              <a:sym typeface="Times New Roman"/>
            </a:endParaRPr>
          </a:p>
        </p:txBody>
      </p:sp>
      <p:sp>
        <p:nvSpPr>
          <p:cNvPr id="112" name="Google Shape;112;g290e7025eca_2_61"/>
          <p:cNvSpPr txBox="1"/>
          <p:nvPr/>
        </p:nvSpPr>
        <p:spPr>
          <a:xfrm>
            <a:off x="1090162" y="4880728"/>
            <a:ext cx="3583940" cy="65786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Enhancing Student Educational Environment</a:t>
            </a:r>
            <a:endParaRPr sz="850" b="0" i="0" u="none" strike="noStrike" cap="none">
              <a:solidFill>
                <a:srgbClr val="FF0000"/>
              </a:solidFill>
              <a:latin typeface="Times New Roman"/>
              <a:ea typeface="Times New Roman"/>
              <a:cs typeface="Times New Roman"/>
              <a:sym typeface="Times New Roman"/>
            </a:endParaRPr>
          </a:p>
          <a:p>
            <a:pPr marL="12700" marR="5080" lvl="0" indent="0" algn="l" rtl="0">
              <a:lnSpc>
                <a:spcPct val="999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Have written three textbooks for interior design education</a:t>
            </a:r>
            <a:r>
              <a:rPr lang="en-US" sz="850" b="0" i="1" u="none" strike="noStrike" cap="none">
                <a:solidFill>
                  <a:schemeClr val="dk1"/>
                </a:solidFill>
                <a:latin typeface="Times New Roman"/>
                <a:ea typeface="Times New Roman"/>
                <a:cs typeface="Times New Roman"/>
                <a:sym typeface="Times New Roman"/>
              </a:rPr>
              <a:t>: Building Systems and Construction for Designers </a:t>
            </a:r>
            <a:r>
              <a:rPr lang="en-US" sz="850" b="0" i="0" u="none" strike="noStrike" cap="none">
                <a:solidFill>
                  <a:schemeClr val="dk1"/>
                </a:solidFill>
                <a:latin typeface="Times New Roman"/>
                <a:ea typeface="Times New Roman"/>
                <a:cs typeface="Times New Roman"/>
                <a:sym typeface="Times New Roman"/>
              </a:rPr>
              <a:t>(2010—adopted at 37 institutions in the US and Canada); </a:t>
            </a:r>
            <a:r>
              <a:rPr lang="en-US" sz="850" b="0" i="1" u="none" strike="noStrike" cap="none">
                <a:solidFill>
                  <a:schemeClr val="dk1"/>
                </a:solidFill>
                <a:latin typeface="Times New Roman"/>
                <a:ea typeface="Times New Roman"/>
                <a:cs typeface="Times New Roman"/>
                <a:sym typeface="Times New Roman"/>
              </a:rPr>
              <a:t>Designing for Cradle to Cradle </a:t>
            </a:r>
            <a:r>
              <a:rPr lang="en-US" sz="850" b="0" i="0" u="none" strike="noStrike" cap="none">
                <a:solidFill>
                  <a:schemeClr val="dk1"/>
                </a:solidFill>
                <a:latin typeface="Times New Roman"/>
                <a:ea typeface="Times New Roman"/>
                <a:cs typeface="Times New Roman"/>
                <a:sym typeface="Times New Roman"/>
              </a:rPr>
              <a:t>with Anna Marshall-Baker UNCG (2012—adopted at 5 institutions); and </a:t>
            </a:r>
            <a:r>
              <a:rPr lang="en-US" sz="850" b="0" i="1" u="none" strike="noStrike" cap="none">
                <a:solidFill>
                  <a:schemeClr val="dk1"/>
                </a:solidFill>
                <a:latin typeface="Times New Roman"/>
                <a:ea typeface="Times New Roman"/>
                <a:cs typeface="Times New Roman"/>
                <a:sym typeface="Times New Roman"/>
              </a:rPr>
              <a:t>Designing Commercial Interiors: Sustainable Concepts and Practices </a:t>
            </a:r>
            <a:r>
              <a:rPr lang="en-US" sz="850" b="0" i="0" u="none" strike="noStrike" cap="none">
                <a:solidFill>
                  <a:schemeClr val="dk1"/>
                </a:solidFill>
                <a:latin typeface="Times New Roman"/>
                <a:ea typeface="Times New Roman"/>
                <a:cs typeface="Times New Roman"/>
                <a:sym typeface="Times New Roman"/>
              </a:rPr>
              <a:t>(2013--in press)</a:t>
            </a:r>
            <a:endParaRPr sz="850" b="0" i="0" u="none" strike="noStrike" cap="none">
              <a:solidFill>
                <a:schemeClr val="dk1"/>
              </a:solidFill>
              <a:latin typeface="Times New Roman"/>
              <a:ea typeface="Times New Roman"/>
              <a:cs typeface="Times New Roman"/>
              <a:sym typeface="Times New Roman"/>
            </a:endParaRPr>
          </a:p>
        </p:txBody>
      </p:sp>
      <p:sp>
        <p:nvSpPr>
          <p:cNvPr id="113" name="Google Shape;113;g290e7025eca_2_61"/>
          <p:cNvSpPr txBox="1"/>
          <p:nvPr/>
        </p:nvSpPr>
        <p:spPr>
          <a:xfrm>
            <a:off x="1081590" y="5667128"/>
            <a:ext cx="3578225" cy="91757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Education Grants to Enhance Teaching and Learning</a:t>
            </a:r>
            <a:endParaRPr sz="850" b="0" i="0" u="none" strike="noStrike" cap="none">
              <a:solidFill>
                <a:srgbClr val="FF0000"/>
              </a:solidFill>
              <a:latin typeface="Times New Roman"/>
              <a:ea typeface="Times New Roman"/>
              <a:cs typeface="Times New Roman"/>
              <a:sym typeface="Times New Roman"/>
            </a:endParaRPr>
          </a:p>
          <a:p>
            <a:pPr marL="12700" marR="0" lvl="0" indent="0" algn="l" rtl="0">
              <a:lnSpc>
                <a:spcPct val="119411"/>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2013  | Provost Grant for Online Course Development for ITDS 4114 ($3911)</a:t>
            </a:r>
            <a:endParaRPr sz="850" b="0" i="0" u="none" strike="noStrike" cap="none">
              <a:solidFill>
                <a:schemeClr val="dk1"/>
              </a:solidFill>
              <a:latin typeface="Times New Roman"/>
              <a:ea typeface="Times New Roman"/>
              <a:cs typeface="Times New Roman"/>
              <a:sym typeface="Times New Roman"/>
            </a:endParaRPr>
          </a:p>
          <a:p>
            <a:pPr marL="12700" marR="60325" lvl="0" indent="0" algn="l" rtl="0">
              <a:lnSpc>
                <a:spcPct val="121176"/>
              </a:lnSpc>
              <a:spcBef>
                <a:spcPts val="2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2009 |  ICTAS Grant with CPES--engineering and interior design students ($189,000)—one of four researchers (2009-2011)</a:t>
            </a:r>
            <a:endParaRPr sz="850" b="0" i="0" u="none" strike="noStrike" cap="none">
              <a:solidFill>
                <a:schemeClr val="dk1"/>
              </a:solidFill>
              <a:latin typeface="Times New Roman"/>
              <a:ea typeface="Times New Roman"/>
              <a:cs typeface="Times New Roman"/>
              <a:sym typeface="Times New Roman"/>
            </a:endParaRPr>
          </a:p>
          <a:p>
            <a:pPr marL="12700" marR="0" lvl="0" indent="0" algn="l" rtl="0">
              <a:lnSpc>
                <a:spcPct val="114705"/>
              </a:lnSpc>
              <a:spcBef>
                <a:spcPts val="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2008  | Nuckolls Grant for an Introductory Lighting Program at Virginia Tech—created relevant</a:t>
            </a:r>
            <a:endParaRPr sz="850" b="0" i="0" u="none" strike="noStrike" cap="none">
              <a:solidFill>
                <a:schemeClr val="dk1"/>
              </a:solidFill>
              <a:latin typeface="Times New Roman"/>
              <a:ea typeface="Times New Roman"/>
              <a:cs typeface="Times New Roman"/>
              <a:sym typeface="Times New Roman"/>
            </a:endParaRPr>
          </a:p>
          <a:p>
            <a:pPr marL="12700" marR="342900" lvl="0" indent="0" algn="l" rtl="0">
              <a:lnSpc>
                <a:spcPct val="1000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courses and solicited fixtures for and installed a new lighting lab ($20,000, 2008-2012) 2002  | CEUT Grant for Building Systems for Interiors, ITDS 3175-3176 ($4900)</a:t>
            </a:r>
            <a:endParaRPr sz="850" b="0" i="0" u="none" strike="noStrike" cap="none">
              <a:solidFill>
                <a:schemeClr val="dk1"/>
              </a:solidFill>
              <a:latin typeface="Times New Roman"/>
              <a:ea typeface="Times New Roman"/>
              <a:cs typeface="Times New Roman"/>
              <a:sym typeface="Times New Roman"/>
            </a:endParaRPr>
          </a:p>
        </p:txBody>
      </p:sp>
      <p:sp>
        <p:nvSpPr>
          <p:cNvPr id="114" name="Google Shape;114;g290e7025eca_2_61"/>
          <p:cNvSpPr txBox="1"/>
          <p:nvPr/>
        </p:nvSpPr>
        <p:spPr>
          <a:xfrm>
            <a:off x="1093019" y="6916955"/>
            <a:ext cx="3555365" cy="65786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50"/>
              <a:buFont typeface="Arial"/>
              <a:buNone/>
            </a:pPr>
            <a:r>
              <a:rPr lang="en-US" sz="850" b="0" i="1" u="sng" strike="noStrike" cap="none">
                <a:solidFill>
                  <a:srgbClr val="FF0000"/>
                </a:solidFill>
                <a:latin typeface="Times New Roman"/>
                <a:ea typeface="Times New Roman"/>
                <a:cs typeface="Times New Roman"/>
                <a:sym typeface="Times New Roman"/>
              </a:rPr>
              <a:t>Teaching Service and Outreach</a:t>
            </a:r>
            <a:endParaRPr sz="850" b="0" i="0" u="none" strike="noStrike" cap="none">
              <a:solidFill>
                <a:srgbClr val="FF0000"/>
              </a:solidFill>
              <a:latin typeface="Times New Roman"/>
              <a:ea typeface="Times New Roman"/>
              <a:cs typeface="Times New Roman"/>
              <a:sym typeface="Times New Roman"/>
            </a:endParaRPr>
          </a:p>
          <a:p>
            <a:pPr marL="12700" marR="5080" lvl="0" indent="0" algn="l" rtl="0">
              <a:lnSpc>
                <a:spcPct val="99900"/>
              </a:lnSpc>
              <a:spcBef>
                <a:spcPts val="10"/>
              </a:spcBef>
              <a:spcAft>
                <a:spcPts val="0"/>
              </a:spcAft>
              <a:buClr>
                <a:srgbClr val="000000"/>
              </a:buClr>
              <a:buSzPts val="850"/>
              <a:buFont typeface="Arial"/>
              <a:buNone/>
            </a:pPr>
            <a:r>
              <a:rPr lang="en-US" sz="850" b="0" i="0" u="none" strike="noStrike" cap="none">
                <a:solidFill>
                  <a:schemeClr val="dk1"/>
                </a:solidFill>
                <a:latin typeface="Times New Roman"/>
                <a:ea typeface="Times New Roman"/>
                <a:cs typeface="Times New Roman"/>
                <a:sym typeface="Times New Roman"/>
              </a:rPr>
              <a:t>Chair, Diversity Committee (20011-present); Honorifics Committee (2007-2012); Chair Search Committee (2 positions) 2012; Chair, interior design program (2012-present); Chair, graduate program (2008-present); member Peer Review Committee (2011-12); Curriculum committee (2012-present)</a:t>
            </a:r>
            <a:endParaRPr sz="850" b="0" i="0" u="none" strike="noStrike" cap="none">
              <a:solidFill>
                <a:schemeClr val="dk1"/>
              </a:solidFill>
              <a:latin typeface="Times New Roman"/>
              <a:ea typeface="Times New Roman"/>
              <a:cs typeface="Times New Roman"/>
              <a:sym typeface="Times New Roman"/>
            </a:endParaRPr>
          </a:p>
        </p:txBody>
      </p:sp>
      <p:sp>
        <p:nvSpPr>
          <p:cNvPr id="115" name="Google Shape;115;g290e7025eca_2_61"/>
          <p:cNvSpPr/>
          <p:nvPr/>
        </p:nvSpPr>
        <p:spPr>
          <a:xfrm>
            <a:off x="845146" y="1066800"/>
            <a:ext cx="221654" cy="5943600"/>
          </a:xfrm>
          <a:prstGeom prst="upDown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290e7025eca_2_61"/>
          <p:cNvSpPr txBox="1"/>
          <p:nvPr/>
        </p:nvSpPr>
        <p:spPr>
          <a:xfrm>
            <a:off x="0" y="1066800"/>
            <a:ext cx="829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impact</a:t>
            </a:r>
            <a:endParaRPr sz="1400" b="0" i="0" u="none" strike="noStrike" cap="none">
              <a:solidFill>
                <a:srgbClr val="000000"/>
              </a:solidFill>
              <a:latin typeface="Arial"/>
              <a:ea typeface="Arial"/>
              <a:cs typeface="Arial"/>
              <a:sym typeface="Arial"/>
            </a:endParaRPr>
          </a:p>
        </p:txBody>
      </p:sp>
      <p:sp>
        <p:nvSpPr>
          <p:cNvPr id="117" name="Google Shape;117;g290e7025eca_2_61"/>
          <p:cNvSpPr txBox="1"/>
          <p:nvPr/>
        </p:nvSpPr>
        <p:spPr>
          <a:xfrm>
            <a:off x="0" y="6516469"/>
            <a:ext cx="829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Least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impact</a:t>
            </a:r>
            <a:endParaRPr sz="1400" b="0" i="0" u="none" strike="noStrike" cap="none">
              <a:solidFill>
                <a:srgbClr val="000000"/>
              </a:solidFill>
              <a:latin typeface="Arial"/>
              <a:ea typeface="Arial"/>
              <a:cs typeface="Arial"/>
              <a:sym typeface="Arial"/>
            </a:endParaRPr>
          </a:p>
        </p:txBody>
      </p:sp>
      <p:sp>
        <p:nvSpPr>
          <p:cNvPr id="118" name="Google Shape;118;g290e7025eca_2_61"/>
          <p:cNvSpPr txBox="1"/>
          <p:nvPr/>
        </p:nvSpPr>
        <p:spPr>
          <a:xfrm>
            <a:off x="5188760" y="1500696"/>
            <a:ext cx="3672204" cy="829458"/>
          </a:xfrm>
          <a:prstGeom prst="rect">
            <a:avLst/>
          </a:prstGeom>
          <a:noFill/>
          <a:ln>
            <a:noFill/>
          </a:ln>
        </p:spPr>
        <p:txBody>
          <a:bodyPr spcFirstLastPara="1" wrap="square" lIns="0" tIns="0" rIns="0" bIns="0" anchor="t" anchorCtr="0">
            <a:spAutoFit/>
          </a:bodyPr>
          <a:lstStyle/>
          <a:p>
            <a:pPr marL="20320" marR="5080" lvl="0" indent="-8255" algn="l" rtl="0">
              <a:lnSpc>
                <a:spcPct val="101800"/>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Prioritize presentation of achievements and contributions; start to “build a story”</a:t>
            </a: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90e7025eca_2_74"/>
          <p:cNvSpPr txBox="1"/>
          <p:nvPr/>
        </p:nvSpPr>
        <p:spPr>
          <a:xfrm>
            <a:off x="2716197" y="655491"/>
            <a:ext cx="110489" cy="12953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43634"/>
                </a:solidFill>
                <a:latin typeface="Calibri"/>
                <a:ea typeface="Calibri"/>
                <a:cs typeface="Calibri"/>
                <a:sym typeface="Calibri"/>
              </a:rPr>
              <a:t>01</a:t>
            </a:r>
            <a:endParaRPr sz="800" b="0" i="0" u="none" strike="noStrike" cap="none">
              <a:solidFill>
                <a:schemeClr val="dk1"/>
              </a:solidFill>
              <a:latin typeface="Calibri"/>
              <a:ea typeface="Calibri"/>
              <a:cs typeface="Calibri"/>
              <a:sym typeface="Calibri"/>
            </a:endParaRPr>
          </a:p>
        </p:txBody>
      </p:sp>
      <p:sp>
        <p:nvSpPr>
          <p:cNvPr id="124" name="Google Shape;124;g290e7025eca_2_74"/>
          <p:cNvSpPr/>
          <p:nvPr/>
        </p:nvSpPr>
        <p:spPr>
          <a:xfrm>
            <a:off x="952545" y="796284"/>
            <a:ext cx="3938904" cy="0"/>
          </a:xfrm>
          <a:custGeom>
            <a:avLst/>
            <a:gdLst/>
            <a:ahLst/>
            <a:cxnLst/>
            <a:rect l="l" t="t" r="r" b="b"/>
            <a:pathLst>
              <a:path w="3938904" h="120000" extrusionOk="0">
                <a:moveTo>
                  <a:pt x="0" y="0"/>
                </a:moveTo>
                <a:lnTo>
                  <a:pt x="3938752" y="0"/>
                </a:lnTo>
              </a:path>
            </a:pathLst>
          </a:custGeom>
          <a:noFill/>
          <a:ln w="22000" cap="flat" cmpd="sng">
            <a:solidFill>
              <a:srgbClr val="94363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g290e7025eca_2_74"/>
          <p:cNvSpPr txBox="1"/>
          <p:nvPr/>
        </p:nvSpPr>
        <p:spPr>
          <a:xfrm>
            <a:off x="951788" y="993842"/>
            <a:ext cx="3991610" cy="620272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Honors and Awards Recognizing Excellence in Teaching and Learning</a:t>
            </a:r>
            <a:endParaRPr sz="900" b="0" i="0" u="none" strike="noStrike" cap="none">
              <a:solidFill>
                <a:schemeClr val="dk1"/>
              </a:solidFill>
              <a:latin typeface="Times New Roman"/>
              <a:ea typeface="Times New Roman"/>
              <a:cs typeface="Times New Roman"/>
              <a:sym typeface="Times New Roman"/>
            </a:endParaRPr>
          </a:p>
          <a:p>
            <a:pPr marL="87630" marR="0" lvl="0" indent="-74930" algn="l" rtl="0">
              <a:lnSpc>
                <a:spcPct val="100000"/>
              </a:lnSpc>
              <a:spcBef>
                <a:spcPts val="2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2013</a:t>
            </a:r>
            <a:r>
              <a:rPr lang="en-US" sz="900" b="0" i="0" u="none" strike="noStrike" cap="none">
                <a:solidFill>
                  <a:srgbClr val="FF0000"/>
                </a:solidFill>
                <a:latin typeface="Times New Roman"/>
                <a:ea typeface="Times New Roman"/>
                <a:cs typeface="Times New Roman"/>
                <a:sym typeface="Times New Roman"/>
              </a:rPr>
              <a:t>, Council of Educators in Landscape Architecture</a:t>
            </a:r>
            <a:r>
              <a:rPr lang="en-US" sz="900" b="0" i="0" u="none" strike="noStrike" cap="none">
                <a:solidFill>
                  <a:schemeClr val="dk1"/>
                </a:solidFill>
                <a:latin typeface="Times New Roman"/>
                <a:ea typeface="Times New Roman"/>
                <a:cs typeface="Times New Roman"/>
                <a:sym typeface="Times New Roman"/>
              </a:rPr>
              <a:t>, Excellence in Teaching Award </a:t>
            </a:r>
            <a:r>
              <a:rPr lang="en-US" sz="900" b="0" i="1" u="none" strike="noStrike" cap="none">
                <a:solidFill>
                  <a:schemeClr val="dk1"/>
                </a:solidFill>
                <a:latin typeface="Times New Roman"/>
                <a:ea typeface="Times New Roman"/>
                <a:cs typeface="Times New Roman"/>
                <a:sym typeface="Times New Roman"/>
              </a:rPr>
              <a:t>(international).</a:t>
            </a:r>
            <a:endParaRPr sz="900" b="0" i="0" u="none" strike="noStrike" cap="none">
              <a:solidFill>
                <a:schemeClr val="dk1"/>
              </a:solidFill>
              <a:latin typeface="Times New Roman"/>
              <a:ea typeface="Times New Roman"/>
              <a:cs typeface="Times New Roman"/>
              <a:sym typeface="Times New Roman"/>
            </a:endParaRPr>
          </a:p>
          <a:p>
            <a:pPr marL="87630" marR="0" lvl="0" indent="-74930" algn="l" rtl="0">
              <a:lnSpc>
                <a:spcPct val="100000"/>
              </a:lnSpc>
              <a:spcBef>
                <a:spcPts val="4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2013, University Certificate of Teaching Excellence.</a:t>
            </a:r>
            <a:endParaRPr sz="900" b="0" i="0" u="none" strike="noStrike" cap="none">
              <a:solidFill>
                <a:schemeClr val="dk1"/>
              </a:solidFill>
              <a:latin typeface="Times New Roman"/>
              <a:ea typeface="Times New Roman"/>
              <a:cs typeface="Times New Roman"/>
              <a:sym typeface="Times New Roman"/>
            </a:endParaRPr>
          </a:p>
          <a:p>
            <a:pPr marL="87630" marR="0" lvl="0" indent="-74930" algn="l" rtl="0">
              <a:lnSpc>
                <a:spcPct val="100000"/>
              </a:lnSpc>
              <a:spcBef>
                <a:spcPts val="2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2011, College of Architecture and Urban Studies Teaching Excellence Award.</a:t>
            </a:r>
            <a:endParaRPr sz="900" b="0" i="0" u="none" strike="noStrike" cap="none">
              <a:solidFill>
                <a:schemeClr val="dk1"/>
              </a:solidFill>
              <a:latin typeface="Times New Roman"/>
              <a:ea typeface="Times New Roman"/>
              <a:cs typeface="Times New Roman"/>
              <a:sym typeface="Times New Roman"/>
            </a:endParaRPr>
          </a:p>
          <a:p>
            <a:pPr marL="87630" marR="528955" lvl="0" indent="-74930" algn="l" rtl="0">
              <a:lnSpc>
                <a:spcPct val="114444"/>
              </a:lnSpc>
              <a:spcBef>
                <a:spcPts val="10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2010, Certificate of Appreciation from US Mission to the United Nations </a:t>
            </a:r>
            <a:r>
              <a:rPr lang="en-US" sz="900" b="0" i="1" u="none" strike="noStrike" cap="none">
                <a:solidFill>
                  <a:schemeClr val="dk1"/>
                </a:solidFill>
                <a:latin typeface="Times New Roman"/>
                <a:ea typeface="Times New Roman"/>
                <a:cs typeface="Times New Roman"/>
                <a:sym typeface="Times New Roman"/>
              </a:rPr>
              <a:t>(developed and implemented a competitive program for American landscape architecture students)</a:t>
            </a:r>
            <a:r>
              <a:rPr lang="en-US" sz="900" b="0" i="0" u="none" strike="noStrike" cap="none">
                <a:solidFill>
                  <a:schemeClr val="dk1"/>
                </a:solidFill>
                <a:latin typeface="Times New Roman"/>
                <a:ea typeface="Times New Roman"/>
                <a:cs typeface="Times New Roman"/>
                <a:sym typeface="Times New Roman"/>
              </a:rPr>
              <a:t>.</a:t>
            </a:r>
            <a:endParaRPr sz="900" b="0" i="0" u="none" strike="noStrike" cap="none">
              <a:solidFill>
                <a:schemeClr val="dk1"/>
              </a:solidFill>
              <a:latin typeface="Times New Roman"/>
              <a:ea typeface="Times New Roman"/>
              <a:cs typeface="Times New Roman"/>
              <a:sym typeface="Times New Roman"/>
            </a:endParaRPr>
          </a:p>
          <a:p>
            <a:pPr marL="87630" marR="71755" lvl="0" indent="-74930" algn="l" rtl="0">
              <a:lnSpc>
                <a:spcPct val="114444"/>
              </a:lnSpc>
              <a:spcBef>
                <a:spcPts val="7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2010, College of Architecture and Urban Studies Excellence in Outreach Award </a:t>
            </a:r>
            <a:r>
              <a:rPr lang="en-US" sz="900" b="0" i="1" u="none" strike="noStrike" cap="none">
                <a:solidFill>
                  <a:schemeClr val="dk1"/>
                </a:solidFill>
                <a:latin typeface="Times New Roman"/>
                <a:ea typeface="Times New Roman"/>
                <a:cs typeface="Times New Roman"/>
                <a:sym typeface="Times New Roman"/>
              </a:rPr>
              <a:t>(coordinated on-site construction by landscape architecture students at the 2006 VT Solar House in Washington DC)</a:t>
            </a:r>
            <a:r>
              <a:rPr lang="en-US" sz="900" b="0" i="0" u="none" strike="noStrike" cap="none">
                <a:solidFill>
                  <a:schemeClr val="dk1"/>
                </a:solidFill>
                <a:latin typeface="Times New Roman"/>
                <a:ea typeface="Times New Roman"/>
                <a:cs typeface="Times New Roman"/>
                <a:sym typeface="Times New Roman"/>
              </a:rPr>
              <a:t>.</a:t>
            </a:r>
            <a:endParaRPr sz="900" b="0" i="0" u="none" strike="noStrike" cap="none">
              <a:solidFill>
                <a:schemeClr val="dk1"/>
              </a:solidFill>
              <a:latin typeface="Times New Roman"/>
              <a:ea typeface="Times New Roman"/>
              <a:cs typeface="Times New Roman"/>
              <a:sym typeface="Times New Roman"/>
            </a:endParaRPr>
          </a:p>
          <a:p>
            <a:pPr marL="12700" marR="0" lvl="0" indent="0" algn="l" rtl="0">
              <a:lnSpc>
                <a:spcPct val="113888"/>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Pedagogical and Curricular Contributions to the Graduate &amp; Undergraduate Teaching Mission</a:t>
            </a:r>
            <a:endParaRPr sz="900" b="0" i="0" u="none" strike="noStrike" cap="none">
              <a:solidFill>
                <a:schemeClr val="dk1"/>
              </a:solidFill>
              <a:latin typeface="Times New Roman"/>
              <a:ea typeface="Times New Roman"/>
              <a:cs typeface="Times New Roman"/>
              <a:sym typeface="Times New Roman"/>
            </a:endParaRPr>
          </a:p>
          <a:p>
            <a:pPr marL="87630" marR="135890" lvl="0" indent="-74930" algn="l" rtl="0">
              <a:lnSpc>
                <a:spcPct val="96600"/>
              </a:lnSpc>
              <a:spcBef>
                <a:spcPts val="6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Developed and taught </a:t>
            </a:r>
            <a:r>
              <a:rPr lang="en-US" sz="900" b="0" i="0" u="none" strike="noStrike" cap="none">
                <a:solidFill>
                  <a:schemeClr val="dk1"/>
                </a:solidFill>
                <a:latin typeface="Times New Roman"/>
                <a:ea typeface="Times New Roman"/>
                <a:cs typeface="Times New Roman"/>
                <a:sym typeface="Times New Roman"/>
              </a:rPr>
              <a:t>21+ new and revised courses (2 with others) to address changing disciplinary expectations in community engagement, professional competencies, communication and critical thinking skills, and contemporary research areas.</a:t>
            </a:r>
            <a:endParaRPr sz="900" b="0" i="0" u="none" strike="noStrike" cap="none">
              <a:solidFill>
                <a:schemeClr val="dk1"/>
              </a:solidFill>
              <a:latin typeface="Times New Roman"/>
              <a:ea typeface="Times New Roman"/>
              <a:cs typeface="Times New Roman"/>
              <a:sym typeface="Times New Roman"/>
            </a:endParaRPr>
          </a:p>
          <a:p>
            <a:pPr marL="87630" marR="262255" lvl="0" indent="-74930" algn="l" rtl="0">
              <a:lnSpc>
                <a:spcPct val="116666"/>
              </a:lnSpc>
              <a:spcBef>
                <a:spcPts val="85"/>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Advise</a:t>
            </a:r>
            <a:r>
              <a:rPr lang="en-US" sz="900" b="0" i="0" u="none" strike="noStrike" cap="none">
                <a:solidFill>
                  <a:schemeClr val="dk1"/>
                </a:solidFill>
                <a:latin typeface="Times New Roman"/>
                <a:ea typeface="Times New Roman"/>
                <a:cs typeface="Times New Roman"/>
                <a:sym typeface="Times New Roman"/>
              </a:rPr>
              <a:t> masters and PhD students in Blacksburg and at the Washington-Alexandria Architecture Center (WAAC), and senior thesis students in Blacksburg.</a:t>
            </a:r>
            <a:endParaRPr sz="900" b="0" i="0" u="none" strike="noStrike" cap="none">
              <a:solidFill>
                <a:schemeClr val="dk1"/>
              </a:solidFill>
              <a:latin typeface="Times New Roman"/>
              <a:ea typeface="Times New Roman"/>
              <a:cs typeface="Times New Roman"/>
              <a:sym typeface="Times New Roman"/>
            </a:endParaRPr>
          </a:p>
          <a:p>
            <a:pPr marL="87630" marR="0" lvl="0" indent="-74930" algn="l" rtl="0">
              <a:lnSpc>
                <a:spcPct val="119444"/>
              </a:lnSpc>
              <a:spcBef>
                <a:spcPts val="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Regularly mentor </a:t>
            </a:r>
            <a:r>
              <a:rPr lang="en-US" sz="900" b="0" i="0" u="none" strike="noStrike" cap="none">
                <a:solidFill>
                  <a:schemeClr val="dk1"/>
                </a:solidFill>
                <a:latin typeface="Times New Roman"/>
                <a:ea typeface="Times New Roman"/>
                <a:cs typeface="Times New Roman"/>
                <a:sym typeface="Times New Roman"/>
              </a:rPr>
              <a:t>undergraduate and graduate independent studies each semester.</a:t>
            </a:r>
            <a:endParaRPr sz="900" b="0" i="0" u="none" strike="noStrike" cap="none">
              <a:solidFill>
                <a:schemeClr val="dk1"/>
              </a:solidFill>
              <a:latin typeface="Times New Roman"/>
              <a:ea typeface="Times New Roman"/>
              <a:cs typeface="Times New Roman"/>
              <a:sym typeface="Times New Roman"/>
            </a:endParaRPr>
          </a:p>
          <a:p>
            <a:pPr marL="87630" marR="0" lvl="0" indent="-74930" algn="l" rtl="0">
              <a:lnSpc>
                <a:spcPct val="100000"/>
              </a:lnSpc>
              <a:spcBef>
                <a:spcPts val="2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Develop and lead annual interdisciplinary education abroad program through Europe (10+ yrs)</a:t>
            </a:r>
            <a:endParaRPr sz="900" b="0" i="0" u="none" strike="noStrike" cap="none">
              <a:solidFill>
                <a:schemeClr val="dk1"/>
              </a:solidFill>
              <a:latin typeface="Times New Roman"/>
              <a:ea typeface="Times New Roman"/>
              <a:cs typeface="Times New Roman"/>
              <a:sym typeface="Times New Roman"/>
            </a:endParaRPr>
          </a:p>
          <a:p>
            <a:pPr marL="87630" marR="112395" lvl="0" indent="-74930" algn="l" rtl="0">
              <a:lnSpc>
                <a:spcPct val="114444"/>
              </a:lnSpc>
              <a:spcBef>
                <a:spcPts val="10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Develop and lead annual community engagement teaching-learning programs both in and outside of normal curricula offerings, including interdisciplinary and honors course offerings (15+ yrs).</a:t>
            </a:r>
            <a:endParaRPr sz="900" b="0" i="0" u="none" strike="noStrike" cap="none">
              <a:solidFill>
                <a:schemeClr val="dk1"/>
              </a:solidFill>
              <a:latin typeface="Times New Roman"/>
              <a:ea typeface="Times New Roman"/>
              <a:cs typeface="Times New Roman"/>
              <a:sym typeface="Times New Roman"/>
            </a:endParaRPr>
          </a:p>
          <a:p>
            <a:pPr marL="12700" marR="0" lvl="0" indent="0" algn="l" rtl="0">
              <a:lnSpc>
                <a:spcPct val="117222"/>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Scholarship of Teaching and Learning </a:t>
            </a:r>
            <a:r>
              <a:rPr lang="en-US" sz="900" b="0" i="0" u="none" strike="noStrike" cap="none">
                <a:solidFill>
                  <a:schemeClr val="dk1"/>
                </a:solidFill>
                <a:latin typeface="Times New Roman"/>
                <a:ea typeface="Times New Roman"/>
                <a:cs typeface="Times New Roman"/>
                <a:sym typeface="Times New Roman"/>
              </a:rPr>
              <a:t>(SoTL)</a:t>
            </a:r>
            <a:endParaRPr sz="900" b="0" i="0" u="none" strike="noStrike" cap="none">
              <a:solidFill>
                <a:schemeClr val="dk1"/>
              </a:solidFill>
              <a:latin typeface="Times New Roman"/>
              <a:ea typeface="Times New Roman"/>
              <a:cs typeface="Times New Roman"/>
              <a:sym typeface="Times New Roman"/>
            </a:endParaRPr>
          </a:p>
          <a:p>
            <a:pPr marL="88265" marR="104139" lvl="0" indent="-75565" algn="l" rtl="0">
              <a:lnSpc>
                <a:spcPct val="114444"/>
              </a:lnSpc>
              <a:spcBef>
                <a:spcPts val="12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3 papers published and 9 conference presentations in SoTL; 12+ papers &amp; presentations co-authored with students; 25+ public and community exhibitions of student work.</a:t>
            </a:r>
            <a:endParaRPr sz="900" b="0" i="0" u="none" strike="noStrike" cap="none">
              <a:solidFill>
                <a:schemeClr val="dk1"/>
              </a:solidFill>
              <a:latin typeface="Times New Roman"/>
              <a:ea typeface="Times New Roman"/>
              <a:cs typeface="Times New Roman"/>
              <a:sym typeface="Times New Roman"/>
            </a:endParaRPr>
          </a:p>
          <a:p>
            <a:pPr marL="12700" marR="0" lvl="0" indent="0" algn="l" rtl="0">
              <a:lnSpc>
                <a:spcPct val="112222"/>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Education Grants Funded</a:t>
            </a:r>
            <a:endParaRPr sz="900" b="0" i="0" u="none" strike="noStrike" cap="none">
              <a:solidFill>
                <a:schemeClr val="dk1"/>
              </a:solidFill>
              <a:latin typeface="Times New Roman"/>
              <a:ea typeface="Times New Roman"/>
              <a:cs typeface="Times New Roman"/>
              <a:sym typeface="Times New Roman"/>
            </a:endParaRPr>
          </a:p>
          <a:p>
            <a:pPr marL="88265" marR="0" lvl="0" indent="-75565" algn="l" rtl="0">
              <a:lnSpc>
                <a:spcPct val="100000"/>
              </a:lnSpc>
              <a:spcBef>
                <a:spcPts val="4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CEUT/UOIP International Faculty Fellow. Developed a VT image database for teaching &amp; learning.</a:t>
            </a:r>
            <a:endParaRPr sz="900" b="0" i="0" u="none" strike="noStrike" cap="none">
              <a:solidFill>
                <a:schemeClr val="dk1"/>
              </a:solidFill>
              <a:latin typeface="Times New Roman"/>
              <a:ea typeface="Times New Roman"/>
              <a:cs typeface="Times New Roman"/>
              <a:sym typeface="Times New Roman"/>
            </a:endParaRPr>
          </a:p>
          <a:p>
            <a:pPr marL="88265" marR="0" lvl="0" indent="-75565" algn="l" rtl="0">
              <a:lnSpc>
                <a:spcPct val="117222"/>
              </a:lnSpc>
              <a:spcBef>
                <a:spcPts val="2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USDA Higher Education Grant (6 US universities). Developed an on-line image database for teaching.</a:t>
            </a:r>
            <a:endParaRPr sz="900" b="0" i="0" u="none" strike="noStrike" cap="none">
              <a:solidFill>
                <a:schemeClr val="dk1"/>
              </a:solidFill>
              <a:latin typeface="Times New Roman"/>
              <a:ea typeface="Times New Roman"/>
              <a:cs typeface="Times New Roman"/>
              <a:sym typeface="Times New Roman"/>
            </a:endParaRPr>
          </a:p>
          <a:p>
            <a:pPr marL="13334" marR="0" lvl="0" indent="0" algn="l" rtl="0">
              <a:lnSpc>
                <a:spcPct val="117222"/>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Teaching-related Service and Outreach</a:t>
            </a:r>
            <a:endParaRPr sz="900" b="0" i="0" u="none" strike="noStrike" cap="none">
              <a:solidFill>
                <a:schemeClr val="dk1"/>
              </a:solidFill>
              <a:latin typeface="Times New Roman"/>
              <a:ea typeface="Times New Roman"/>
              <a:cs typeface="Times New Roman"/>
              <a:sym typeface="Times New Roman"/>
            </a:endParaRPr>
          </a:p>
          <a:p>
            <a:pPr marL="88265" marR="281940" lvl="0" indent="-74928" algn="l" rtl="0">
              <a:lnSpc>
                <a:spcPct val="96300"/>
              </a:lnSpc>
              <a:spcBef>
                <a:spcPts val="8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Department and School: UG academic advisor, advisor &amp; coordinator of 4th year studio option, advisor to ASLA-VT (student professional organization), coordinator of senior projects and competition for best senior project, peer review and faculty search committees, UG curriculum committee (former chair), graduate curriculum committee (former chair).</a:t>
            </a:r>
            <a:endParaRPr sz="900" b="0" i="0" u="none" strike="noStrike" cap="none">
              <a:solidFill>
                <a:schemeClr val="dk1"/>
              </a:solidFill>
              <a:latin typeface="Times New Roman"/>
              <a:ea typeface="Times New Roman"/>
              <a:cs typeface="Times New Roman"/>
              <a:sym typeface="Times New Roman"/>
            </a:endParaRPr>
          </a:p>
        </p:txBody>
      </p:sp>
      <p:sp>
        <p:nvSpPr>
          <p:cNvPr id="126" name="Google Shape;126;g290e7025eca_2_74"/>
          <p:cNvSpPr txBox="1"/>
          <p:nvPr/>
        </p:nvSpPr>
        <p:spPr>
          <a:xfrm>
            <a:off x="5257800" y="1524000"/>
            <a:ext cx="4572000" cy="1107996"/>
          </a:xfrm>
          <a:prstGeom prst="rect">
            <a:avLst/>
          </a:prstGeom>
          <a:noFill/>
          <a:ln>
            <a:noFill/>
          </a:ln>
        </p:spPr>
        <p:txBody>
          <a:bodyPr spcFirstLastPara="1" wrap="square" lIns="0" tIns="0" rIns="0" bIns="0" anchor="t" anchorCtr="0">
            <a:spAutoFit/>
          </a:bodyPr>
          <a:lstStyle/>
          <a:p>
            <a:pPr marL="241300" marR="5080" lvl="0" indent="-228600" algn="l" rtl="0">
              <a:lnSpc>
                <a:spcPct val="100299"/>
              </a:lnSpc>
              <a:spcBef>
                <a:spcPts val="0"/>
              </a:spcBef>
              <a:spcAft>
                <a:spcPts val="0"/>
              </a:spcAft>
              <a:buClr>
                <a:srgbClr val="000000"/>
              </a:buClr>
              <a:buSzPts val="1800"/>
              <a:buFont typeface="Arial"/>
              <a:buNone/>
            </a:pPr>
            <a:r>
              <a:rPr lang="en-US" sz="1800" b="0" i="0" u="none" strike="noStrike" cap="none">
                <a:solidFill>
                  <a:srgbClr val="C95F2B"/>
                </a:solidFill>
                <a:latin typeface="Arial"/>
                <a:ea typeface="Arial"/>
                <a:cs typeface="Arial"/>
                <a:sym typeface="Arial"/>
              </a:rPr>
              <a:t>U</a:t>
            </a:r>
            <a:r>
              <a:rPr lang="en-US" sz="1800" b="1" i="0" u="none" strike="noStrike" cap="none">
                <a:solidFill>
                  <a:srgbClr val="C95F2B"/>
                </a:solidFill>
                <a:latin typeface="Arial"/>
                <a:ea typeface="Arial"/>
                <a:cs typeface="Arial"/>
                <a:sym typeface="Arial"/>
              </a:rPr>
              <a:t>se full titles before relying on acronyms.</a:t>
            </a:r>
            <a:endParaRPr sz="1400" b="0" i="0" u="none" strike="noStrike" cap="none">
              <a:solidFill>
                <a:srgbClr val="000000"/>
              </a:solidFill>
              <a:latin typeface="Arial"/>
              <a:ea typeface="Arial"/>
              <a:cs typeface="Arial"/>
              <a:sym typeface="Arial"/>
            </a:endParaRPr>
          </a:p>
          <a:p>
            <a:pPr marL="241300" marR="5080" lvl="0" indent="-228600" algn="l" rtl="0">
              <a:lnSpc>
                <a:spcPct val="100299"/>
              </a:lnSpc>
              <a:spcBef>
                <a:spcPts val="0"/>
              </a:spcBef>
              <a:spcAft>
                <a:spcPts val="0"/>
              </a:spcAft>
              <a:buClr>
                <a:srgbClr val="000000"/>
              </a:buClr>
              <a:buSzPts val="1800"/>
              <a:buFont typeface="Arial"/>
              <a:buNone/>
            </a:pPr>
            <a:endParaRPr sz="1800" b="1" i="0" u="none" strike="noStrike" cap="none">
              <a:solidFill>
                <a:srgbClr val="C95F2B"/>
              </a:solidFill>
              <a:latin typeface="Arial"/>
              <a:ea typeface="Arial"/>
              <a:cs typeface="Arial"/>
              <a:sym typeface="Arial"/>
            </a:endParaRPr>
          </a:p>
          <a:p>
            <a:pPr marL="241300" marR="5080" lvl="0" indent="-228600" algn="l" rtl="0">
              <a:lnSpc>
                <a:spcPct val="100299"/>
              </a:lnSpc>
              <a:spcBef>
                <a:spcPts val="0"/>
              </a:spcBef>
              <a:spcAft>
                <a:spcPts val="0"/>
              </a:spcAft>
              <a:buClr>
                <a:srgbClr val="000000"/>
              </a:buClr>
              <a:buSzPts val="1800"/>
              <a:buFont typeface="Arial"/>
              <a:buNone/>
            </a:pPr>
            <a:endParaRPr sz="1800" b="1" i="0" u="none" strike="noStrike" cap="none">
              <a:solidFill>
                <a:srgbClr val="C95F2B"/>
              </a:solidFill>
              <a:latin typeface="Arial"/>
              <a:ea typeface="Arial"/>
              <a:cs typeface="Arial"/>
              <a:sym typeface="Arial"/>
            </a:endParaRPr>
          </a:p>
          <a:p>
            <a:pPr marL="241300" marR="5080" lvl="0" indent="-228600" algn="l" rtl="0">
              <a:lnSpc>
                <a:spcPct val="100299"/>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Use action verbs and numbers  </a:t>
            </a:r>
            <a:endParaRPr sz="1400" b="0" i="0" u="none" strike="noStrike" cap="none">
              <a:solidFill>
                <a:srgbClr val="000000"/>
              </a:solidFill>
              <a:latin typeface="Arial"/>
              <a:ea typeface="Arial"/>
              <a:cs typeface="Arial"/>
              <a:sym typeface="Arial"/>
            </a:endParaRPr>
          </a:p>
        </p:txBody>
      </p:sp>
      <p:sp>
        <p:nvSpPr>
          <p:cNvPr id="127" name="Google Shape;127;g290e7025eca_2_74"/>
          <p:cNvSpPr txBox="1"/>
          <p:nvPr/>
        </p:nvSpPr>
        <p:spPr>
          <a:xfrm>
            <a:off x="5830845" y="3687952"/>
            <a:ext cx="3032760" cy="276999"/>
          </a:xfrm>
          <a:prstGeom prst="rect">
            <a:avLst/>
          </a:prstGeom>
          <a:noFill/>
          <a:ln>
            <a:noFill/>
          </a:ln>
        </p:spPr>
        <p:txBody>
          <a:bodyPr spcFirstLastPara="1" wrap="square" lIns="0" tIns="0" rIns="0" bIns="0" anchor="t" anchorCtr="0">
            <a:spAutoFit/>
          </a:bodyPr>
          <a:lstStyle/>
          <a:p>
            <a:pPr marL="241300" marR="5080" lvl="0" indent="-228600" algn="l" rtl="0">
              <a:lnSpc>
                <a:spcPct val="995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90e7025eca_2_82"/>
          <p:cNvSpPr txBox="1"/>
          <p:nvPr/>
        </p:nvSpPr>
        <p:spPr>
          <a:xfrm>
            <a:off x="1093418" y="869377"/>
            <a:ext cx="3710304" cy="326884"/>
          </a:xfrm>
          <a:prstGeom prst="rect">
            <a:avLst/>
          </a:prstGeom>
          <a:noFill/>
          <a:ln>
            <a:noFill/>
          </a:ln>
        </p:spPr>
        <p:txBody>
          <a:bodyPr spcFirstLastPara="1" wrap="square" lIns="0" tIns="0" rIns="0" bIns="0" anchor="t" anchorCtr="0">
            <a:spAutoFit/>
          </a:bodyPr>
          <a:lstStyle/>
          <a:p>
            <a:pPr marL="12700" marR="0" lvl="0" indent="0" algn="l" rtl="0">
              <a:lnSpc>
                <a:spcPct val="118333"/>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Honors and Awards Recognizing and Supporting Excellence in Teaching and Learning</a:t>
            </a:r>
            <a:endParaRPr sz="900" b="0" i="0" u="none" strike="noStrike" cap="none">
              <a:solidFill>
                <a:schemeClr val="dk1"/>
              </a:solidFill>
              <a:latin typeface="Times New Roman"/>
              <a:ea typeface="Times New Roman"/>
              <a:cs typeface="Times New Roman"/>
              <a:sym typeface="Times New Roman"/>
            </a:endParaRPr>
          </a:p>
        </p:txBody>
      </p:sp>
      <p:sp>
        <p:nvSpPr>
          <p:cNvPr id="133" name="Google Shape;133;g290e7025eca_2_82"/>
          <p:cNvSpPr txBox="1"/>
          <p:nvPr/>
        </p:nvSpPr>
        <p:spPr>
          <a:xfrm>
            <a:off x="1045793" y="1196261"/>
            <a:ext cx="3805554" cy="1436868"/>
          </a:xfrm>
          <a:prstGeom prst="rect">
            <a:avLst/>
          </a:prstGeom>
          <a:noFill/>
          <a:ln>
            <a:noFill/>
          </a:ln>
        </p:spPr>
        <p:txBody>
          <a:bodyPr spcFirstLastPara="1" wrap="square" lIns="0" tIns="0" rIns="0" bIns="0" anchor="t" anchorCtr="0">
            <a:spAutoFit/>
          </a:bodyPr>
          <a:lstStyle/>
          <a:p>
            <a:pPr marL="161290" marR="0" lvl="0" indent="-148590" algn="l" rtl="0">
              <a:lnSpc>
                <a:spcPct val="100000"/>
              </a:lnSpc>
              <a:spcBef>
                <a:spcPts val="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Certificate of Teaching Excellence, College of Arts and Sciences – 2001 &amp; 2013</a:t>
            </a:r>
            <a:endParaRPr sz="900" b="0" i="0" u="none" strike="noStrike" cap="none">
              <a:solidFill>
                <a:schemeClr val="dk1"/>
              </a:solidFill>
              <a:latin typeface="Times New Roman"/>
              <a:ea typeface="Times New Roman"/>
              <a:cs typeface="Times New Roman"/>
              <a:sym typeface="Times New Roman"/>
            </a:endParaRPr>
          </a:p>
          <a:p>
            <a:pPr marL="161290" marR="527685" lvl="0" indent="-148590" algn="l" rtl="0">
              <a:lnSpc>
                <a:spcPct val="116666"/>
              </a:lnSpc>
              <a:spcBef>
                <a:spcPts val="10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Program of Excellence Award from the Basic Course Division of the National Communication Association; courses designed by nominee – 2012</a:t>
            </a:r>
            <a:endParaRPr sz="900" b="0" i="0" u="none" strike="noStrike" cap="none">
              <a:solidFill>
                <a:schemeClr val="dk1"/>
              </a:solidFill>
              <a:latin typeface="Times New Roman"/>
              <a:ea typeface="Times New Roman"/>
              <a:cs typeface="Times New Roman"/>
              <a:sym typeface="Times New Roman"/>
            </a:endParaRPr>
          </a:p>
          <a:p>
            <a:pPr marL="161290" marR="20955" lvl="0" indent="-148590" algn="just" rtl="0">
              <a:lnSpc>
                <a:spcPct val="116666"/>
              </a:lnSpc>
              <a:spcBef>
                <a:spcPts val="8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Awards from Communication Centers Section of National Communication Association for work in support of students’ oral communication: Service Award (recipient twice); Preston Leadership Award named for nominee and awarded annually at national conference</a:t>
            </a:r>
            <a:endParaRPr sz="900" b="0" i="0" u="none" strike="noStrike" cap="none">
              <a:solidFill>
                <a:schemeClr val="dk1"/>
              </a:solidFill>
              <a:latin typeface="Times New Roman"/>
              <a:ea typeface="Times New Roman"/>
              <a:cs typeface="Times New Roman"/>
              <a:sym typeface="Times New Roman"/>
            </a:endParaRPr>
          </a:p>
        </p:txBody>
      </p:sp>
      <p:sp>
        <p:nvSpPr>
          <p:cNvPr id="134" name="Google Shape;134;g290e7025eca_2_82"/>
          <p:cNvSpPr txBox="1"/>
          <p:nvPr/>
        </p:nvSpPr>
        <p:spPr>
          <a:xfrm>
            <a:off x="1088619" y="2654874"/>
            <a:ext cx="3896995" cy="4968796"/>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Pedagogical and Curricular Innovations to the Undergraduate Teaching Mission</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Designed, implemented and currently direct </a:t>
            </a:r>
            <a:r>
              <a:rPr lang="en-US" sz="900" b="0" i="0" u="none" strike="noStrike" cap="none">
                <a:solidFill>
                  <a:schemeClr val="dk1"/>
                </a:solidFill>
                <a:latin typeface="Times New Roman"/>
                <a:ea typeface="Times New Roman"/>
                <a:cs typeface="Times New Roman"/>
                <a:sym typeface="Times New Roman"/>
              </a:rPr>
              <a:t>Communication Skills I&amp;II (COMM 1015-16)</a:t>
            </a:r>
            <a:endParaRPr sz="900" b="0" i="0" u="none" strike="noStrike" cap="none">
              <a:solidFill>
                <a:schemeClr val="dk1"/>
              </a:solidFill>
              <a:latin typeface="Times New Roman"/>
              <a:ea typeface="Times New Roman"/>
              <a:cs typeface="Times New Roman"/>
              <a:sym typeface="Times New Roman"/>
            </a:endParaRPr>
          </a:p>
          <a:p>
            <a:pPr marL="161290" marR="5080" lvl="0" indent="-148590" algn="l" rtl="0">
              <a:lnSpc>
                <a:spcPct val="116666"/>
              </a:lnSpc>
              <a:spcBef>
                <a:spcPts val="10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implemented, and currently direct CommLab, a speaking center for students across disciplines, housed in Newman Library</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00000"/>
              </a:lnSpc>
              <a:spcBef>
                <a:spcPts val="2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implemented, and directed hybrid model for </a:t>
            </a:r>
            <a:r>
              <a:rPr lang="en-US" sz="900" b="0" i="0" u="none" strike="noStrike" cap="none">
                <a:solidFill>
                  <a:srgbClr val="FF0000"/>
                </a:solidFill>
                <a:latin typeface="Times New Roman"/>
                <a:ea typeface="Times New Roman"/>
                <a:cs typeface="Times New Roman"/>
                <a:sym typeface="Times New Roman"/>
              </a:rPr>
              <a:t>Public Speaking </a:t>
            </a:r>
            <a:r>
              <a:rPr lang="en-US" sz="900" b="0" i="0" u="none" strike="noStrike" cap="none">
                <a:solidFill>
                  <a:schemeClr val="dk1"/>
                </a:solidFill>
                <a:latin typeface="Times New Roman"/>
                <a:ea typeface="Times New Roman"/>
                <a:cs typeface="Times New Roman"/>
                <a:sym typeface="Times New Roman"/>
              </a:rPr>
              <a:t>(COMM 2004)</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and implemented online model of </a:t>
            </a:r>
            <a:r>
              <a:rPr lang="en-US" sz="900" b="0" i="0" u="none" strike="noStrike" cap="none">
                <a:solidFill>
                  <a:srgbClr val="FF0000"/>
                </a:solidFill>
                <a:latin typeface="Times New Roman"/>
                <a:ea typeface="Times New Roman"/>
                <a:cs typeface="Times New Roman"/>
                <a:sym typeface="Times New Roman"/>
              </a:rPr>
              <a:t>Interpersonal Communication </a:t>
            </a:r>
            <a:r>
              <a:rPr lang="en-US" sz="900" b="0" i="0" u="none" strike="noStrike" cap="none">
                <a:solidFill>
                  <a:schemeClr val="dk1"/>
                </a:solidFill>
                <a:latin typeface="Times New Roman"/>
                <a:ea typeface="Times New Roman"/>
                <a:cs typeface="Times New Roman"/>
                <a:sym typeface="Times New Roman"/>
              </a:rPr>
              <a:t>(COMM 3124)</a:t>
            </a:r>
            <a:endParaRPr sz="900" b="0" i="0" u="none" strike="noStrike" cap="none">
              <a:solidFill>
                <a:schemeClr val="dk1"/>
              </a:solidFill>
              <a:latin typeface="Times New Roman"/>
              <a:ea typeface="Times New Roman"/>
              <a:cs typeface="Times New Roman"/>
              <a:sym typeface="Times New Roman"/>
            </a:endParaRPr>
          </a:p>
          <a:p>
            <a:pPr marL="161290" marR="112395" lvl="0" indent="-148590" algn="l" rtl="0">
              <a:lnSpc>
                <a:spcPct val="116666"/>
              </a:lnSpc>
              <a:spcBef>
                <a:spcPts val="10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and implemented </a:t>
            </a:r>
            <a:r>
              <a:rPr lang="en-US" sz="900" b="0" i="0" u="none" strike="noStrike" cap="none">
                <a:solidFill>
                  <a:srgbClr val="FF0000"/>
                </a:solidFill>
                <a:latin typeface="Times New Roman"/>
                <a:ea typeface="Times New Roman"/>
                <a:cs typeface="Times New Roman"/>
                <a:sym typeface="Times New Roman"/>
              </a:rPr>
              <a:t>Group Processes and Presentation </a:t>
            </a:r>
            <a:r>
              <a:rPr lang="en-US" sz="900" b="0" i="0" u="none" strike="noStrike" cap="none">
                <a:solidFill>
                  <a:schemeClr val="dk1"/>
                </a:solidFill>
                <a:latin typeface="Times New Roman"/>
                <a:ea typeface="Times New Roman"/>
                <a:cs typeface="Times New Roman"/>
                <a:sym typeface="Times New Roman"/>
              </a:rPr>
              <a:t>(COMM 3164)--1-credit co- requisite course</a:t>
            </a:r>
            <a:endParaRPr sz="900" b="0" i="0" u="none" strike="noStrike" cap="none">
              <a:solidFill>
                <a:schemeClr val="dk1"/>
              </a:solidFill>
              <a:latin typeface="Times New Roman"/>
              <a:ea typeface="Times New Roman"/>
              <a:cs typeface="Times New Roman"/>
              <a:sym typeface="Times New Roman"/>
            </a:endParaRPr>
          </a:p>
          <a:p>
            <a:pPr marL="12700" marR="0" lvl="0" indent="0" algn="l" rtl="0">
              <a:lnSpc>
                <a:spcPct val="118333"/>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Pedagogical and Curricular Innovations--Faculty Development and Graduate Teaching</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and implemented GTA training program, including Orientation and seminars</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and implemented COMM Pedagogy course for graduate students</a:t>
            </a:r>
            <a:endParaRPr sz="900" b="0" i="0" u="none" strike="noStrike" cap="none">
              <a:solidFill>
                <a:schemeClr val="dk1"/>
              </a:solidFill>
              <a:latin typeface="Times New Roman"/>
              <a:ea typeface="Times New Roman"/>
              <a:cs typeface="Times New Roman"/>
              <a:sym typeface="Times New Roman"/>
            </a:endParaRPr>
          </a:p>
          <a:p>
            <a:pPr marL="161290" marR="71120" lvl="0" indent="-148590" algn="l" rtl="0">
              <a:lnSpc>
                <a:spcPct val="97700"/>
              </a:lnSpc>
              <a:spcBef>
                <a:spcPts val="6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Designed and implemented numerous faculty development programs for faculty across campus, including week-long Summer Writing Workshops, GTA Seminars, and workshops for CEUT, University Writing Program, FDI, Graduate School Orientation, and Assessment</a:t>
            </a:r>
            <a:endParaRPr sz="900" b="0" i="0" u="none" strike="noStrike" cap="none">
              <a:solidFill>
                <a:schemeClr val="dk1"/>
              </a:solidFill>
              <a:latin typeface="Times New Roman"/>
              <a:ea typeface="Times New Roman"/>
              <a:cs typeface="Times New Roman"/>
              <a:sym typeface="Times New Roman"/>
            </a:endParaRPr>
          </a:p>
          <a:p>
            <a:pPr marL="161290" marR="53975" lvl="0" indent="-148590" algn="l" rtl="0">
              <a:lnSpc>
                <a:spcPct val="117777"/>
              </a:lnSpc>
              <a:spcBef>
                <a:spcPts val="90"/>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As chair of UCCLE, designed and hosted two-part Symposium on General Education, 2010; invited guest speaker from AAC&amp;U; 80 faculty participated.</a:t>
            </a:r>
            <a:endParaRPr sz="900" b="0" i="0" u="none" strike="noStrike" cap="none">
              <a:solidFill>
                <a:schemeClr val="dk1"/>
              </a:solidFill>
              <a:latin typeface="Times New Roman"/>
              <a:ea typeface="Times New Roman"/>
              <a:cs typeface="Times New Roman"/>
              <a:sym typeface="Times New Roman"/>
            </a:endParaRPr>
          </a:p>
          <a:p>
            <a:pPr marL="12700" marR="0" lvl="0" indent="0" algn="l" rtl="0">
              <a:lnSpc>
                <a:spcPct val="112777"/>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Scholarship of Teaching and Learning – </a:t>
            </a:r>
            <a:r>
              <a:rPr lang="en-US" sz="900" b="0" i="0" u="none" strike="noStrike" cap="none">
                <a:solidFill>
                  <a:schemeClr val="dk1"/>
                </a:solidFill>
                <a:latin typeface="Times New Roman"/>
                <a:ea typeface="Times New Roman"/>
                <a:cs typeface="Times New Roman"/>
                <a:sym typeface="Times New Roman"/>
              </a:rPr>
              <a:t>all scholarship related to T&amp;L</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18333"/>
              </a:lnSpc>
              <a:spcBef>
                <a:spcPts val="55"/>
              </a:spcBef>
              <a:spcAft>
                <a:spcPts val="0"/>
              </a:spcAft>
              <a:buClr>
                <a:schemeClr val="dk1"/>
              </a:buClr>
              <a:buSzPts val="900"/>
              <a:buFont typeface="Noto Sans Symbols"/>
              <a:buChar char="∙"/>
            </a:pPr>
            <a:r>
              <a:rPr lang="en-US" sz="900" b="0" i="0" u="none" strike="noStrike" cap="none">
                <a:solidFill>
                  <a:schemeClr val="dk1"/>
                </a:solidFill>
                <a:latin typeface="Times New Roman"/>
                <a:ea typeface="Times New Roman"/>
                <a:cs typeface="Times New Roman"/>
                <a:sym typeface="Times New Roman"/>
              </a:rPr>
              <a:t>1 chapter, 8 papers, 49 conference/invited presentations, 2 course manuals</a:t>
            </a:r>
            <a:endParaRPr sz="900" b="0" i="0" u="none" strike="noStrike" cap="none">
              <a:solidFill>
                <a:schemeClr val="dk1"/>
              </a:solidFill>
              <a:latin typeface="Times New Roman"/>
              <a:ea typeface="Times New Roman"/>
              <a:cs typeface="Times New Roman"/>
              <a:sym typeface="Times New Roman"/>
            </a:endParaRPr>
          </a:p>
          <a:p>
            <a:pPr marL="12700" marR="0" lvl="0" indent="0" algn="l" rtl="0">
              <a:lnSpc>
                <a:spcPct val="118333"/>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Teaching-related Service and Outreach, including Assessment</a:t>
            </a:r>
            <a:endParaRPr sz="900" b="0" i="0" u="none" strike="noStrike" cap="none">
              <a:solidFill>
                <a:schemeClr val="dk1"/>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Department service: Curriculum Committee, chair</a:t>
            </a:r>
            <a:endParaRPr sz="900" b="0" i="0" u="none" strike="noStrike" cap="none">
              <a:solidFill>
                <a:srgbClr val="FF0000"/>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College service: Curriculum Committee member (5 years), chair (2 years)</a:t>
            </a:r>
            <a:endParaRPr sz="900" b="0" i="0" u="none" strike="noStrike" cap="none">
              <a:solidFill>
                <a:srgbClr val="FF0000"/>
              </a:solidFill>
              <a:latin typeface="Times New Roman"/>
              <a:ea typeface="Times New Roman"/>
              <a:cs typeface="Times New Roman"/>
              <a:sym typeface="Times New Roman"/>
            </a:endParaRPr>
          </a:p>
          <a:p>
            <a:pPr marL="161290" marR="87630" lvl="0" indent="-148590" algn="l" rtl="0">
              <a:lnSpc>
                <a:spcPct val="116666"/>
              </a:lnSpc>
              <a:spcBef>
                <a:spcPts val="10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University service: UCCLE member and past chair (7 years); Common Book Committee (5 years); Diversity Committees – task force and working group (4 years)</a:t>
            </a:r>
            <a:endParaRPr sz="900" b="0" i="0" u="none" strike="noStrike" cap="none">
              <a:solidFill>
                <a:srgbClr val="FF0000"/>
              </a:solidFill>
              <a:latin typeface="Times New Roman"/>
              <a:ea typeface="Times New Roman"/>
              <a:cs typeface="Times New Roman"/>
              <a:sym typeface="Times New Roman"/>
            </a:endParaRPr>
          </a:p>
          <a:p>
            <a:pPr marL="161290" marR="0" lvl="0" indent="-148590" algn="l" rtl="0">
              <a:lnSpc>
                <a:spcPct val="100000"/>
              </a:lnSpc>
              <a:spcBef>
                <a:spcPts val="25"/>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Office of Academic Assessment Advisory Committee (2 years)</a:t>
            </a:r>
            <a:endParaRPr sz="900" b="0" i="0" u="none" strike="noStrike" cap="none">
              <a:solidFill>
                <a:srgbClr val="FF0000"/>
              </a:solidFill>
              <a:latin typeface="Times New Roman"/>
              <a:ea typeface="Times New Roman"/>
              <a:cs typeface="Times New Roman"/>
              <a:sym typeface="Times New Roman"/>
            </a:endParaRPr>
          </a:p>
          <a:p>
            <a:pPr marL="161290" marR="0" lvl="0" indent="-148590" algn="l" rtl="0">
              <a:lnSpc>
                <a:spcPct val="100000"/>
              </a:lnSpc>
              <a:spcBef>
                <a:spcPts val="40"/>
              </a:spcBef>
              <a:spcAft>
                <a:spcPts val="0"/>
              </a:spcAft>
              <a:buClr>
                <a:srgbClr val="FF0000"/>
              </a:buClr>
              <a:buSzPts val="900"/>
              <a:buFont typeface="Noto Sans Symbols"/>
              <a:buChar char="∙"/>
            </a:pPr>
            <a:r>
              <a:rPr lang="en-US" sz="900" b="0" i="0" u="none" strike="noStrike" cap="none">
                <a:solidFill>
                  <a:srgbClr val="FF0000"/>
                </a:solidFill>
                <a:latin typeface="Times New Roman"/>
                <a:ea typeface="Times New Roman"/>
                <a:cs typeface="Times New Roman"/>
                <a:sym typeface="Times New Roman"/>
              </a:rPr>
              <a:t>Directed or co-directed university assessments for SCHEV (4 years)</a:t>
            </a:r>
            <a:endParaRPr sz="900" b="0" i="0" u="none" strike="noStrike" cap="none">
              <a:solidFill>
                <a:srgbClr val="FF0000"/>
              </a:solidFill>
              <a:latin typeface="Times New Roman"/>
              <a:ea typeface="Times New Roman"/>
              <a:cs typeface="Times New Roman"/>
              <a:sym typeface="Times New Roman"/>
            </a:endParaRPr>
          </a:p>
        </p:txBody>
      </p:sp>
      <p:sp>
        <p:nvSpPr>
          <p:cNvPr id="135" name="Google Shape;135;g290e7025eca_2_82"/>
          <p:cNvSpPr txBox="1"/>
          <p:nvPr/>
        </p:nvSpPr>
        <p:spPr>
          <a:xfrm>
            <a:off x="4851347" y="4495800"/>
            <a:ext cx="5331040" cy="269304"/>
          </a:xfrm>
          <a:prstGeom prst="rect">
            <a:avLst/>
          </a:prstGeom>
          <a:noFill/>
          <a:ln>
            <a:noFill/>
          </a:ln>
        </p:spPr>
        <p:txBody>
          <a:bodyPr spcFirstLastPara="1" wrap="square" lIns="0" tIns="0" rIns="0" bIns="0" anchor="t" anchorCtr="0">
            <a:spAutoFit/>
          </a:bodyPr>
          <a:lstStyle/>
          <a:p>
            <a:pPr marL="241300" marR="5080" lvl="0" indent="-228600" algn="l" rtl="0">
              <a:lnSpc>
                <a:spcPct val="116666"/>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Use course names related to SPOT information</a:t>
            </a:r>
            <a:endParaRPr sz="1800" b="1" i="0" u="none" strike="noStrike" cap="none">
              <a:solidFill>
                <a:schemeClr val="dk1"/>
              </a:solidFill>
              <a:latin typeface="Arial"/>
              <a:ea typeface="Arial"/>
              <a:cs typeface="Arial"/>
              <a:sym typeface="Arial"/>
            </a:endParaRPr>
          </a:p>
        </p:txBody>
      </p:sp>
      <p:sp>
        <p:nvSpPr>
          <p:cNvPr id="136" name="Google Shape;136;g290e7025eca_2_82"/>
          <p:cNvSpPr txBox="1"/>
          <p:nvPr/>
        </p:nvSpPr>
        <p:spPr>
          <a:xfrm>
            <a:off x="4985623" y="2076824"/>
            <a:ext cx="5062500" cy="559500"/>
          </a:xfrm>
          <a:prstGeom prst="rect">
            <a:avLst/>
          </a:prstGeom>
          <a:noFill/>
          <a:ln>
            <a:noFill/>
          </a:ln>
        </p:spPr>
        <p:txBody>
          <a:bodyPr spcFirstLastPara="1" wrap="square" lIns="0" tIns="0" rIns="0" bIns="0" anchor="t" anchorCtr="0">
            <a:spAutoFit/>
          </a:bodyPr>
          <a:lstStyle/>
          <a:p>
            <a:pPr marL="241300" marR="5080" lvl="0" indent="-228600" algn="l" rtl="0">
              <a:lnSpc>
                <a:spcPct val="101899"/>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Indicate personal responsibility for activities; recognized shared contributions</a:t>
            </a:r>
            <a:endParaRPr sz="1800" b="1" i="0" u="none" strike="noStrike" cap="none">
              <a:solidFill>
                <a:schemeClr val="dk1"/>
              </a:solidFill>
              <a:latin typeface="Arial"/>
              <a:ea typeface="Arial"/>
              <a:cs typeface="Arial"/>
              <a:sym typeface="Arial"/>
            </a:endParaRPr>
          </a:p>
        </p:txBody>
      </p:sp>
      <p:sp>
        <p:nvSpPr>
          <p:cNvPr id="137" name="Google Shape;137;g290e7025eca_2_82"/>
          <p:cNvSpPr txBox="1"/>
          <p:nvPr/>
        </p:nvSpPr>
        <p:spPr>
          <a:xfrm>
            <a:off x="4985614" y="6024345"/>
            <a:ext cx="5511900" cy="553998"/>
          </a:xfrm>
          <a:prstGeom prst="rect">
            <a:avLst/>
          </a:prstGeom>
          <a:noFill/>
          <a:ln>
            <a:noFill/>
          </a:ln>
        </p:spPr>
        <p:txBody>
          <a:bodyPr spcFirstLastPara="1" wrap="square" lIns="0" tIns="0" rIns="0" bIns="0" anchor="t" anchorCtr="0">
            <a:spAutoFit/>
          </a:bodyPr>
          <a:lstStyle/>
          <a:p>
            <a:pPr marL="240665" marR="5080" lvl="0" indent="-228600" algn="l" rtl="0">
              <a:lnSpc>
                <a:spcPct val="99600"/>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Include activities both internal and</a:t>
            </a:r>
            <a:endParaRPr/>
          </a:p>
          <a:p>
            <a:pPr marL="240665" marR="5080" lvl="0" indent="-228600" algn="l" rtl="0">
              <a:lnSpc>
                <a:spcPct val="99600"/>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 external to VT  </a:t>
            </a:r>
            <a:endParaRPr sz="1800" b="1" i="0" u="none" strike="noStrike" cap="none">
              <a:solidFill>
                <a:schemeClr val="dk1"/>
              </a:solidFill>
              <a:latin typeface="Arial"/>
              <a:ea typeface="Arial"/>
              <a:cs typeface="Arial"/>
              <a:sym typeface="Arial"/>
            </a:endParaRPr>
          </a:p>
        </p:txBody>
      </p:sp>
      <p:sp>
        <p:nvSpPr>
          <p:cNvPr id="138" name="Google Shape;138;g290e7025eca_2_82"/>
          <p:cNvSpPr txBox="1"/>
          <p:nvPr/>
        </p:nvSpPr>
        <p:spPr>
          <a:xfrm>
            <a:off x="4851347" y="7071670"/>
            <a:ext cx="5511900" cy="552000"/>
          </a:xfrm>
          <a:prstGeom prst="rect">
            <a:avLst/>
          </a:prstGeom>
          <a:noFill/>
          <a:ln>
            <a:noFill/>
          </a:ln>
        </p:spPr>
        <p:txBody>
          <a:bodyPr spcFirstLastPara="1" wrap="square" lIns="0" tIns="0" rIns="0" bIns="0" anchor="t" anchorCtr="0">
            <a:spAutoFit/>
          </a:bodyPr>
          <a:lstStyle/>
          <a:p>
            <a:pPr marL="240665" marR="5080" lvl="0" indent="-228600" algn="l" rtl="0">
              <a:lnSpc>
                <a:spcPct val="99600"/>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Keep content brief, there is an opportunity to</a:t>
            </a:r>
            <a:endParaRPr sz="1800" b="1" i="0" u="none" strike="noStrike" cap="none">
              <a:solidFill>
                <a:srgbClr val="C95F2B"/>
              </a:solidFill>
              <a:latin typeface="Arial"/>
              <a:ea typeface="Arial"/>
              <a:cs typeface="Arial"/>
              <a:sym typeface="Arial"/>
            </a:endParaRPr>
          </a:p>
          <a:p>
            <a:pPr marL="240665" marR="5080" lvl="0" indent="-228600" algn="l" rtl="0">
              <a:lnSpc>
                <a:spcPct val="99600"/>
              </a:lnSpc>
              <a:spcBef>
                <a:spcPts val="0"/>
              </a:spcBef>
              <a:spcAft>
                <a:spcPts val="0"/>
              </a:spcAft>
              <a:buClr>
                <a:srgbClr val="000000"/>
              </a:buClr>
              <a:buSzPts val="1800"/>
              <a:buFont typeface="Arial"/>
              <a:buNone/>
            </a:pPr>
            <a:r>
              <a:rPr lang="en-US" sz="1800" b="1" i="0" u="none" strike="noStrike" cap="none">
                <a:solidFill>
                  <a:srgbClr val="C95F2B"/>
                </a:solidFill>
                <a:latin typeface="Arial"/>
                <a:ea typeface="Arial"/>
                <a:cs typeface="Arial"/>
                <a:sym typeface="Arial"/>
              </a:rPr>
              <a:t>expand on items later in the dossier! </a:t>
            </a: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5344</Words>
  <Application>Microsoft Macintosh PowerPoint</Application>
  <PresentationFormat>Custom</PresentationFormat>
  <Paragraphs>365</Paragraphs>
  <Slides>36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Courier New</vt:lpstr>
      <vt:lpstr>Noto Sans Symbols</vt:lpstr>
      <vt:lpstr>Times New Roman</vt:lpstr>
      <vt:lpstr>Wingdings</vt:lpstr>
      <vt:lpstr>Office Theme</vt:lpstr>
      <vt:lpstr>Office Theme</vt:lpstr>
      <vt:lpstr>PowerPoint Presentation</vt:lpstr>
      <vt:lpstr>ATE Website</vt:lpstr>
      <vt:lpstr>PowerPoint Presentation</vt:lpstr>
      <vt:lpstr>Dossier Contents</vt:lpstr>
      <vt:lpstr>SECTION 1: Distinctive Contributions &amp; Achievements </vt:lpstr>
      <vt:lpstr>PowerPoint Presentation</vt:lpstr>
      <vt:lpstr>PowerPoint Presentation</vt:lpstr>
      <vt:lpstr>PowerPoint Presentation</vt:lpstr>
      <vt:lpstr>PowerPoint Presentation</vt:lpstr>
      <vt:lpstr>PowerPoint Presentation</vt:lpstr>
      <vt:lpstr>Narrative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ATE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 Jeong Kim, Ph.D.</dc:creator>
  <cp:lastModifiedBy>Folkart, Jessica</cp:lastModifiedBy>
  <cp:revision>4</cp:revision>
  <cp:lastPrinted>2023-10-19T17:09:16Z</cp:lastPrinted>
  <dcterms:created xsi:type="dcterms:W3CDTF">2017-10-16T17:54:57Z</dcterms:created>
  <dcterms:modified xsi:type="dcterms:W3CDTF">2023-10-19T20:23:00Z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2015-11-02T00:00:00Z</vt:filetime>
  </property>
  <property fmtid="{D5CDD505-2E9C-101B-9397-08002B2CF9AE}" pid="3" name="LastSaved">
    <vt:filetime>2017-10-16T00:00:00Z</vt:filetime>
  </property>
</Properties>
</file>