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0" r:id="rId5"/>
    <p:sldId id="260" r:id="rId6"/>
    <p:sldId id="264" r:id="rId7"/>
    <p:sldId id="261" r:id="rId8"/>
    <p:sldId id="262" r:id="rId9"/>
    <p:sldId id="263" r:id="rId10"/>
    <p:sldId id="290" r:id="rId11"/>
    <p:sldId id="291" r:id="rId12"/>
    <p:sldId id="292" r:id="rId13"/>
    <p:sldId id="268" r:id="rId14"/>
    <p:sldId id="269" r:id="rId15"/>
    <p:sldId id="270" r:id="rId16"/>
    <p:sldId id="271" r:id="rId17"/>
    <p:sldId id="272" r:id="rId18"/>
    <p:sldId id="273" r:id="rId19"/>
    <p:sldId id="287" r:id="rId20"/>
    <p:sldId id="288" r:id="rId21"/>
    <p:sldId id="289" r:id="rId22"/>
    <p:sldId id="283" r:id="rId23"/>
    <p:sldId id="278" r:id="rId24"/>
  </p:sldIdLst>
  <p:sldSz cx="10058400" cy="7772400"/>
  <p:notesSz cx="9393238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71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18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94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778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807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11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233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825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04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0130" tIns="40065" rIns="80130" bIns="40065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446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978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04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473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5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838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06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528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5909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4463" tIns="42232" rIns="84463" bIns="42232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7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910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99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910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457" y="2373050"/>
            <a:ext cx="4041140" cy="464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921F0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910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8123" y="457201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59">
                <a:moveTo>
                  <a:pt x="0" y="0"/>
                </a:moveTo>
                <a:lnTo>
                  <a:pt x="9144000" y="0"/>
                </a:lnTo>
                <a:lnTo>
                  <a:pt x="9144000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AB45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453" y="1294063"/>
            <a:ext cx="8397492" cy="900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9100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412" y="1914101"/>
            <a:ext cx="9053575" cy="278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99323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ceton.edu/mcgraw)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5512" y="1429396"/>
            <a:ext cx="7897495" cy="146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5730"/>
              </a:lnSpc>
            </a:pPr>
            <a:r>
              <a:rPr sz="4800" b="1" spc="-105" dirty="0">
                <a:solidFill>
                  <a:srgbClr val="491003"/>
                </a:solidFill>
                <a:latin typeface="Arial"/>
                <a:cs typeface="Arial"/>
              </a:rPr>
              <a:t>20</a:t>
            </a:r>
            <a:r>
              <a:rPr lang="en-US" sz="4800" b="1" spc="-105" dirty="0">
                <a:solidFill>
                  <a:srgbClr val="491003"/>
                </a:solidFill>
                <a:latin typeface="Arial"/>
                <a:cs typeface="Arial"/>
              </a:rPr>
              <a:t>21</a:t>
            </a:r>
            <a:r>
              <a:rPr sz="4800" b="1" spc="-100" dirty="0">
                <a:solidFill>
                  <a:srgbClr val="491003"/>
                </a:solidFill>
                <a:latin typeface="Arial"/>
                <a:cs typeface="Arial"/>
              </a:rPr>
              <a:t>-20</a:t>
            </a:r>
            <a:r>
              <a:rPr lang="en-US" sz="4800" b="1" spc="-105" dirty="0">
                <a:solidFill>
                  <a:srgbClr val="491003"/>
                </a:solidFill>
                <a:latin typeface="Arial"/>
                <a:cs typeface="Arial"/>
              </a:rPr>
              <a:t>22</a:t>
            </a:r>
            <a:r>
              <a:rPr sz="4800" b="1" spc="-38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4800" b="1" spc="-459" dirty="0">
                <a:solidFill>
                  <a:srgbClr val="491003"/>
                </a:solidFill>
                <a:latin typeface="Arial"/>
                <a:cs typeface="Arial"/>
              </a:rPr>
              <a:t>A</a:t>
            </a:r>
            <a:r>
              <a:rPr sz="4800" b="1" spc="-135" dirty="0">
                <a:solidFill>
                  <a:srgbClr val="491003"/>
                </a:solidFill>
                <a:latin typeface="Arial"/>
                <a:cs typeface="Arial"/>
              </a:rPr>
              <a:t>TE</a:t>
            </a:r>
            <a:endParaRPr sz="4800" dirty="0">
              <a:latin typeface="Arial"/>
              <a:cs typeface="Arial"/>
            </a:endParaRPr>
          </a:p>
          <a:p>
            <a:pPr algn="ctr">
              <a:lnSpc>
                <a:spcPts val="5730"/>
              </a:lnSpc>
            </a:pPr>
            <a:r>
              <a:rPr sz="4800" b="1" spc="-490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4800" b="1" spc="-100" dirty="0">
                <a:solidFill>
                  <a:srgbClr val="491003"/>
                </a:solidFill>
                <a:latin typeface="Arial"/>
                <a:cs typeface="Arial"/>
              </a:rPr>
              <a:t>eac</a:t>
            </a:r>
            <a:r>
              <a:rPr sz="4800" b="1" spc="-130" dirty="0">
                <a:solidFill>
                  <a:srgbClr val="491003"/>
                </a:solidFill>
                <a:latin typeface="Arial"/>
                <a:cs typeface="Arial"/>
              </a:rPr>
              <a:t>hin</a:t>
            </a:r>
            <a:r>
              <a:rPr sz="4800" b="1" spc="-30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4800" b="1" spc="-204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4800" b="1" spc="-100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4800" b="1" spc="-13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4800" b="1" spc="-100" dirty="0">
                <a:solidFill>
                  <a:srgbClr val="491003"/>
                </a:solidFill>
                <a:latin typeface="Arial"/>
                <a:cs typeface="Arial"/>
              </a:rPr>
              <a:t>ss</a:t>
            </a:r>
            <a:r>
              <a:rPr sz="4800" b="1" spc="-120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4800" b="1" spc="-100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4800" b="1" dirty="0">
                <a:solidFill>
                  <a:srgbClr val="491003"/>
                </a:solidFill>
                <a:latin typeface="Arial"/>
                <a:cs typeface="Arial"/>
              </a:rPr>
              <a:t>r</a:t>
            </a:r>
            <a:r>
              <a:rPr sz="4800" b="1" spc="-2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4800" b="1" spc="-240" dirty="0">
                <a:solidFill>
                  <a:srgbClr val="491003"/>
                </a:solidFill>
                <a:latin typeface="Arial"/>
                <a:cs typeface="Arial"/>
              </a:rPr>
              <a:t>W</a:t>
            </a:r>
            <a:r>
              <a:rPr sz="4800" b="1" spc="-13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4800" b="1" spc="-100" dirty="0">
                <a:solidFill>
                  <a:srgbClr val="491003"/>
                </a:solidFill>
                <a:latin typeface="Arial"/>
                <a:cs typeface="Arial"/>
              </a:rPr>
              <a:t>rks</a:t>
            </a:r>
            <a:r>
              <a:rPr sz="4800" b="1" spc="-135" dirty="0">
                <a:solidFill>
                  <a:srgbClr val="491003"/>
                </a:solidFill>
                <a:latin typeface="Arial"/>
                <a:cs typeface="Arial"/>
              </a:rPr>
              <a:t>ho</a:t>
            </a:r>
            <a:r>
              <a:rPr sz="4800" b="1" spc="-30" dirty="0">
                <a:solidFill>
                  <a:srgbClr val="491003"/>
                </a:solidFill>
                <a:latin typeface="Arial"/>
                <a:cs typeface="Arial"/>
              </a:rPr>
              <a:t>p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36581" y="3356254"/>
            <a:ext cx="3409972" cy="337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14400"/>
            <a:ext cx="845731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4045" marR="5080" indent="-601345">
              <a:lnSpc>
                <a:spcPts val="3290"/>
              </a:lnSpc>
            </a:pPr>
            <a:r>
              <a:rPr sz="3200" b="1" spc="-65" dirty="0">
                <a:solidFill>
                  <a:srgbClr val="491003"/>
                </a:solidFill>
                <a:latin typeface="Arial"/>
                <a:cs typeface="Arial"/>
              </a:rPr>
              <a:t>SEC</a:t>
            </a:r>
            <a:r>
              <a:rPr sz="3200" b="1" spc="-75" dirty="0">
                <a:solidFill>
                  <a:srgbClr val="491003"/>
                </a:solidFill>
                <a:latin typeface="Arial"/>
                <a:cs typeface="Arial"/>
              </a:rPr>
              <a:t>TI</a:t>
            </a:r>
            <a:r>
              <a:rPr sz="3200" b="1" spc="-60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3200" b="1" spc="15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3200" b="1" spc="-16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lang="en-US" sz="3200" b="1" spc="-40" dirty="0">
                <a:solidFill>
                  <a:srgbClr val="491003"/>
                </a:solidFill>
                <a:latin typeface="Arial"/>
                <a:cs typeface="Arial"/>
              </a:rPr>
              <a:t>2</a:t>
            </a:r>
            <a:r>
              <a:rPr sz="3200" b="1" spc="-40" dirty="0">
                <a:solidFill>
                  <a:srgbClr val="491003"/>
                </a:solidFill>
                <a:latin typeface="Arial"/>
                <a:cs typeface="Arial"/>
              </a:rPr>
              <a:t>.</a:t>
            </a:r>
            <a:r>
              <a:rPr sz="3200" b="1" spc="-5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lang="en-US" sz="3200" b="1" spc="-100" dirty="0">
                <a:solidFill>
                  <a:srgbClr val="491003"/>
                </a:solidFill>
                <a:latin typeface="Arial"/>
                <a:cs typeface="Arial"/>
              </a:rPr>
              <a:t>Nomination Letter </a:t>
            </a:r>
            <a:r>
              <a:rPr sz="3200" b="1" spc="-55" dirty="0">
                <a:solidFill>
                  <a:srgbClr val="491003"/>
                </a:solidFill>
                <a:latin typeface="Arial"/>
                <a:cs typeface="Arial"/>
              </a:rPr>
              <a:t>(</a:t>
            </a:r>
            <a:r>
              <a:rPr lang="en-US" sz="3200" b="1" spc="-50" dirty="0">
                <a:solidFill>
                  <a:srgbClr val="491003"/>
                </a:solidFill>
                <a:latin typeface="Arial"/>
                <a:cs typeface="Arial"/>
              </a:rPr>
              <a:t>two pages</a:t>
            </a:r>
            <a:r>
              <a:rPr sz="3200" b="1" spc="-85" dirty="0">
                <a:solidFill>
                  <a:srgbClr val="491003"/>
                </a:solidFill>
                <a:latin typeface="Arial"/>
                <a:cs typeface="Arial"/>
              </a:rPr>
              <a:t>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971" y="1676400"/>
            <a:ext cx="9296400" cy="5539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10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nominee’s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head, chair of the departmental honorifics committee or another senior faculty member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should write this letter (not the nominee).</a:t>
            </a:r>
          </a:p>
          <a:p>
            <a:pPr marL="11206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10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best if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very familiar with the nominee’s teaching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writes this. (For example, when I wrote one recently, I could describe how the nominee’s teaching had impacted my own. I had also done a peer review for the nominee.)</a:t>
            </a:r>
          </a:p>
          <a:p>
            <a:pPr marL="11206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10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of the first things that a reviewer will read, so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important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(don’t wait until the last minute).</a:t>
            </a:r>
          </a:p>
          <a:p>
            <a:pPr marL="11206"/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106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for the nominee to help facilitate the writing of this letter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ensure accuracy of facts and they may provide unsolicited comments from students. However,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 of solicited comments should be kept confidential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the nominee.</a:t>
            </a:r>
          </a:p>
          <a:p>
            <a:pPr marL="354106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0FA6-F6E4-7343-896D-19ED1692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8397492" cy="984885"/>
          </a:xfrm>
        </p:spPr>
        <p:txBody>
          <a:bodyPr/>
          <a:lstStyle/>
          <a:p>
            <a:r>
              <a:rPr lang="en-US" spc="-9" dirty="0">
                <a:latin typeface="Arial" panose="020B0604020202020204" pitchFamily="34" charset="0"/>
                <a:cs typeface="Arial" panose="020B0604020202020204" pitchFamily="34" charset="0"/>
              </a:rPr>
              <a:t>The best nomination letters accomplish the following</a:t>
            </a:r>
            <a:r>
              <a:rPr lang="en-US" spc="-13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C9ED7-0C45-F84C-B79F-45F733CC9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411" y="2286000"/>
            <a:ext cx="9053575" cy="4975721"/>
          </a:xfrm>
        </p:spPr>
        <p:txBody>
          <a:bodyPr/>
          <a:lstStyle/>
          <a:p>
            <a:pPr marL="414640" indent="-201717">
              <a:spcBef>
                <a:spcPts val="106"/>
              </a:spcBef>
              <a:buFont typeface="Symbol"/>
              <a:buChar char=""/>
              <a:tabLst>
                <a:tab pos="414640" algn="l"/>
              </a:tabLst>
            </a:pPr>
            <a:r>
              <a:rPr lang="en-US" b="1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</a:t>
            </a:r>
            <a:r>
              <a:rPr lang="en-US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 for </a:t>
            </a:r>
            <a:r>
              <a:rPr lang="en-US" b="1" spc="-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b="1" spc="-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doss</a:t>
            </a:r>
            <a:r>
              <a:rPr lang="en-US" b="1" spc="-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b="1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Why should the nominee win the award? </a:t>
            </a:r>
            <a:r>
              <a:rPr lang="en-US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US" spc="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en-US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 and contributions especially those that demonstrate lasting impacts and impacts beyond the home department and college. The Alumni Teaching Award evaluation process looks at the latter issue in particular.</a:t>
            </a:r>
          </a:p>
          <a:p>
            <a:pPr marL="212923">
              <a:spcBef>
                <a:spcPts val="106"/>
              </a:spcBef>
              <a:tabLst>
                <a:tab pos="414640" algn="l"/>
              </a:tabLst>
            </a:pPr>
            <a:endParaRPr lang="en-US" sz="800" spc="-9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640" indent="-201717">
              <a:spcBef>
                <a:spcPts val="106"/>
              </a:spcBef>
              <a:buFont typeface="Symbol"/>
              <a:buChar char=""/>
              <a:tabLst>
                <a:tab pos="414640" algn="l"/>
              </a:tabLst>
            </a:pPr>
            <a:r>
              <a:rPr lang="en-US" b="1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 </a:t>
            </a:r>
            <a:r>
              <a:rPr lang="en-US" b="1" spc="-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nominee has gone “above and beyond”</a:t>
            </a:r>
            <a:r>
              <a:rPr lang="en-US" spc="-4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because every nominee is a great teacher in the traditional sense. So, don’t focus on SPOT scores.</a:t>
            </a:r>
          </a:p>
          <a:p>
            <a:pPr marL="414640" indent="-201717">
              <a:spcBef>
                <a:spcPts val="106"/>
              </a:spcBef>
              <a:buFont typeface="Symbol"/>
              <a:buChar char=""/>
              <a:tabLst>
                <a:tab pos="414640" algn="l"/>
              </a:tabLst>
            </a:pPr>
            <a:endParaRPr lang="en-US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4640" indent="-201717">
              <a:spcBef>
                <a:spcPts val="106"/>
              </a:spcBef>
              <a:buFont typeface="Symbol"/>
              <a:buChar char=""/>
              <a:tabLst>
                <a:tab pos="414640" algn="l"/>
              </a:tabLst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spc="-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</a:t>
            </a:r>
            <a:r>
              <a:rPr lang="en-US" b="1" spc="-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letters available on </a:t>
            </a:r>
            <a:r>
              <a:rPr lang="en-US" b="1" spc="-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 website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2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1688-C20F-EE4C-A0AB-E2EC3382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53" y="1074428"/>
            <a:ext cx="8397492" cy="492443"/>
          </a:xfrm>
        </p:spPr>
        <p:txBody>
          <a:bodyPr/>
          <a:lstStyle/>
          <a:p>
            <a:r>
              <a:rPr lang="en-US" spc="-9" dirty="0">
                <a:latin typeface="Calibri"/>
                <a:cs typeface="Calibri"/>
              </a:rPr>
              <a:t>T</a:t>
            </a:r>
            <a:r>
              <a:rPr lang="en-US" spc="-13" dirty="0">
                <a:latin typeface="Calibri"/>
                <a:cs typeface="Calibri"/>
              </a:rPr>
              <a:t>hin</a:t>
            </a:r>
            <a:r>
              <a:rPr lang="en-US" spc="-4" dirty="0">
                <a:latin typeface="Calibri"/>
                <a:cs typeface="Calibri"/>
              </a:rPr>
              <a:t>g</a:t>
            </a:r>
            <a:r>
              <a:rPr lang="en-US" dirty="0">
                <a:latin typeface="Calibri"/>
                <a:cs typeface="Calibri"/>
              </a:rPr>
              <a:t>s (</a:t>
            </a:r>
            <a:r>
              <a:rPr lang="en-US" spc="-9" dirty="0">
                <a:latin typeface="Calibri"/>
                <a:cs typeface="Calibri"/>
              </a:rPr>
              <a:t>for the nominator) to</a:t>
            </a:r>
            <a:r>
              <a:rPr lang="en-US" spc="-4" dirty="0">
                <a:latin typeface="Calibri"/>
                <a:cs typeface="Calibri"/>
              </a:rPr>
              <a:t> consider </a:t>
            </a:r>
            <a:r>
              <a:rPr lang="en-US" spc="-13" dirty="0">
                <a:latin typeface="Calibri"/>
                <a:cs typeface="Calibri"/>
              </a:rPr>
              <a:t>in</a:t>
            </a:r>
            <a:r>
              <a:rPr lang="en-US" spc="-4" dirty="0">
                <a:latin typeface="Calibri"/>
                <a:cs typeface="Calibri"/>
              </a:rPr>
              <a:t>cl</a:t>
            </a:r>
            <a:r>
              <a:rPr lang="en-US" spc="-13" dirty="0">
                <a:latin typeface="Calibri"/>
                <a:cs typeface="Calibri"/>
              </a:rPr>
              <a:t>ud</a:t>
            </a:r>
            <a:r>
              <a:rPr lang="en-US" spc="-4" dirty="0">
                <a:latin typeface="Calibri"/>
                <a:cs typeface="Calibri"/>
              </a:rPr>
              <a:t>ing: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4497D-8F01-F04A-B36A-0F13DD21D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412" y="1914101"/>
            <a:ext cx="9053575" cy="52937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pc="18" dirty="0">
                <a:solidFill>
                  <a:schemeClr val="tx1"/>
                </a:solidFill>
                <a:cs typeface="Calibri"/>
              </a:rPr>
              <a:t>You</a:t>
            </a:r>
            <a:r>
              <a:rPr lang="en-US" spc="9" dirty="0">
                <a:solidFill>
                  <a:schemeClr val="tx1"/>
                </a:solidFill>
                <a:cs typeface="Calibri"/>
              </a:rPr>
              <a:t>r</a:t>
            </a:r>
            <a:r>
              <a:rPr lang="en-US" spc="13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pc="18" dirty="0">
                <a:solidFill>
                  <a:schemeClr val="tx1"/>
                </a:solidFill>
                <a:cs typeface="Calibri"/>
              </a:rPr>
              <a:t>o</a:t>
            </a:r>
            <a:r>
              <a:rPr lang="en-US" spc="22" dirty="0">
                <a:solidFill>
                  <a:schemeClr val="tx1"/>
                </a:solidFill>
                <a:cs typeface="Calibri"/>
              </a:rPr>
              <a:t>w</a:t>
            </a:r>
            <a:r>
              <a:rPr lang="en-US" spc="13" dirty="0">
                <a:solidFill>
                  <a:schemeClr val="tx1"/>
                </a:solidFill>
                <a:cs typeface="Calibri"/>
              </a:rPr>
              <a:t>n </a:t>
            </a:r>
            <a:r>
              <a:rPr lang="en-US" spc="9" dirty="0">
                <a:solidFill>
                  <a:srgbClr val="FF0000"/>
                </a:solidFill>
                <a:cs typeface="Calibri"/>
              </a:rPr>
              <a:t>f</a:t>
            </a:r>
            <a:r>
              <a:rPr lang="en-US" spc="4" dirty="0">
                <a:solidFill>
                  <a:srgbClr val="FF0000"/>
                </a:solidFill>
                <a:cs typeface="Calibri"/>
              </a:rPr>
              <a:t>i</a:t>
            </a:r>
            <a:r>
              <a:rPr lang="en-US" spc="13" dirty="0">
                <a:solidFill>
                  <a:srgbClr val="FF0000"/>
                </a:solidFill>
                <a:cs typeface="Calibri"/>
              </a:rPr>
              <a:t>rst</a:t>
            </a:r>
            <a:r>
              <a:rPr lang="en-US" spc="22" dirty="0">
                <a:solidFill>
                  <a:srgbClr val="FF0000"/>
                </a:solidFill>
                <a:cs typeface="Calibri"/>
              </a:rPr>
              <a:t>h</a:t>
            </a:r>
            <a:r>
              <a:rPr lang="en-US" spc="18" dirty="0">
                <a:solidFill>
                  <a:srgbClr val="FF0000"/>
                </a:solidFill>
                <a:cs typeface="Calibri"/>
              </a:rPr>
              <a:t>an</a:t>
            </a:r>
            <a:r>
              <a:rPr lang="en-US" spc="13" dirty="0">
                <a:solidFill>
                  <a:srgbClr val="FF0000"/>
                </a:solidFill>
                <a:cs typeface="Calibri"/>
              </a:rPr>
              <a:t>d </a:t>
            </a:r>
            <a:r>
              <a:rPr lang="en-US" spc="18" dirty="0">
                <a:solidFill>
                  <a:srgbClr val="FF0000"/>
                </a:solidFill>
                <a:cs typeface="Calibri"/>
              </a:rPr>
              <a:t>d</a:t>
            </a:r>
            <a:r>
              <a:rPr lang="en-US" spc="4" dirty="0">
                <a:solidFill>
                  <a:srgbClr val="FF0000"/>
                </a:solidFill>
                <a:cs typeface="Calibri"/>
              </a:rPr>
              <a:t>i</a:t>
            </a:r>
            <a:r>
              <a:rPr lang="en-US" spc="13" dirty="0">
                <a:solidFill>
                  <a:srgbClr val="FF0000"/>
                </a:solidFill>
                <a:cs typeface="Calibri"/>
              </a:rPr>
              <a:t>scuss</a:t>
            </a:r>
            <a:r>
              <a:rPr lang="en-US" spc="4" dirty="0">
                <a:solidFill>
                  <a:srgbClr val="FF0000"/>
                </a:solidFill>
                <a:cs typeface="Calibri"/>
              </a:rPr>
              <a:t>i</a:t>
            </a:r>
            <a:r>
              <a:rPr lang="en-US" spc="18" dirty="0">
                <a:solidFill>
                  <a:srgbClr val="FF0000"/>
                </a:solidFill>
                <a:cs typeface="Calibri"/>
              </a:rPr>
              <a:t>o</a:t>
            </a:r>
            <a:r>
              <a:rPr lang="en-US" spc="13" dirty="0">
                <a:solidFill>
                  <a:srgbClr val="FF0000"/>
                </a:solidFill>
                <a:cs typeface="Calibri"/>
              </a:rPr>
              <a:t>n/test</a:t>
            </a:r>
            <a:r>
              <a:rPr lang="en-US" spc="4" dirty="0">
                <a:solidFill>
                  <a:srgbClr val="FF0000"/>
                </a:solidFill>
                <a:cs typeface="Calibri"/>
              </a:rPr>
              <a:t>i</a:t>
            </a:r>
            <a:r>
              <a:rPr lang="en-US" spc="31" dirty="0">
                <a:solidFill>
                  <a:srgbClr val="FF0000"/>
                </a:solidFill>
                <a:cs typeface="Calibri"/>
              </a:rPr>
              <a:t>m</a:t>
            </a:r>
            <a:r>
              <a:rPr lang="en-US" spc="18" dirty="0">
                <a:solidFill>
                  <a:srgbClr val="FF0000"/>
                </a:solidFill>
                <a:cs typeface="Calibri"/>
              </a:rPr>
              <a:t>on</a:t>
            </a:r>
            <a:r>
              <a:rPr lang="en-US" spc="9" dirty="0">
                <a:solidFill>
                  <a:srgbClr val="FF0000"/>
                </a:solidFill>
                <a:cs typeface="Calibri"/>
              </a:rPr>
              <a:t>y</a:t>
            </a:r>
            <a:r>
              <a:rPr lang="en-US" spc="26" dirty="0">
                <a:solidFill>
                  <a:srgbClr val="FF0000"/>
                </a:solidFill>
                <a:cs typeface="Calibri"/>
              </a:rPr>
              <a:t> </a:t>
            </a:r>
            <a:r>
              <a:rPr lang="en-US" spc="4" dirty="0">
                <a:solidFill>
                  <a:schemeClr val="tx1"/>
                </a:solidFill>
                <a:cs typeface="Calibri"/>
              </a:rPr>
              <a:t>if</a:t>
            </a:r>
            <a:r>
              <a:rPr lang="en-US" spc="13" dirty="0">
                <a:solidFill>
                  <a:schemeClr val="tx1"/>
                </a:solidFill>
                <a:cs typeface="Calibri"/>
              </a:rPr>
              <a:t> ava</a:t>
            </a:r>
            <a:r>
              <a:rPr lang="en-US" spc="4" dirty="0">
                <a:solidFill>
                  <a:schemeClr val="tx1"/>
                </a:solidFill>
                <a:cs typeface="Calibri"/>
              </a:rPr>
              <a:t>il</a:t>
            </a:r>
            <a:r>
              <a:rPr lang="en-US" spc="18" dirty="0">
                <a:solidFill>
                  <a:schemeClr val="tx1"/>
                </a:solidFill>
                <a:cs typeface="Calibri"/>
              </a:rPr>
              <a:t>ab</a:t>
            </a:r>
            <a:r>
              <a:rPr lang="en-US" spc="9" dirty="0">
                <a:solidFill>
                  <a:schemeClr val="tx1"/>
                </a:solidFill>
                <a:cs typeface="Calibri"/>
              </a:rPr>
              <a:t>le (because this won’t find its way into the dossier otherwise</a:t>
            </a:r>
          </a:p>
          <a:p>
            <a:endParaRPr lang="en-US" sz="800" spc="9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pc="9" dirty="0">
                <a:solidFill>
                  <a:schemeClr val="tx1"/>
                </a:solidFill>
                <a:cs typeface="Calibri"/>
              </a:rPr>
              <a:t>Provide </a:t>
            </a:r>
            <a:r>
              <a:rPr lang="en-US" spc="9" dirty="0">
                <a:solidFill>
                  <a:srgbClr val="FF0000"/>
                </a:solidFill>
                <a:cs typeface="Calibri"/>
              </a:rPr>
              <a:t>context</a:t>
            </a:r>
            <a:r>
              <a:rPr lang="en-US" spc="9" dirty="0">
                <a:solidFill>
                  <a:schemeClr val="tx1"/>
                </a:solidFill>
                <a:cs typeface="Calibri"/>
              </a:rPr>
              <a:t> for extraordinary contributions (because bulleted lists can’t do these justice).</a:t>
            </a:r>
          </a:p>
          <a:p>
            <a:endParaRPr lang="en-US" sz="800" spc="9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Consider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bragging a little for the nominee </a:t>
            </a:r>
            <a:r>
              <a:rPr lang="en-US" dirty="0">
                <a:solidFill>
                  <a:schemeClr val="tx1"/>
                </a:solidFill>
                <a:cs typeface="Calibri"/>
              </a:rPr>
              <a:t>because the rest of the dossier is pretty cut and dried.</a:t>
            </a:r>
          </a:p>
          <a:p>
            <a:endParaRPr lang="en-US" sz="800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Include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selected important quotes </a:t>
            </a:r>
            <a:r>
              <a:rPr lang="en-US" dirty="0">
                <a:solidFill>
                  <a:schemeClr val="tx1"/>
                </a:solidFill>
                <a:cs typeface="Calibri"/>
              </a:rPr>
              <a:t>that won’t otherwise make it into the dossier (but don’t overdo these). This is a good place for a great unsolicited comment.</a:t>
            </a:r>
          </a:p>
          <a:p>
            <a:endParaRPr lang="en-US" sz="800" dirty="0">
              <a:solidFill>
                <a:schemeClr val="tx1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/>
              </a:rPr>
              <a:t>A brief mention of how the solicited letters of support were obtained.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4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14400"/>
            <a:ext cx="845731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4045" marR="5080" indent="-601345">
              <a:lnSpc>
                <a:spcPts val="3290"/>
              </a:lnSpc>
            </a:pPr>
            <a:r>
              <a:rPr sz="2750" b="1" spc="-65" dirty="0">
                <a:solidFill>
                  <a:srgbClr val="491003"/>
                </a:solidFill>
                <a:latin typeface="Arial"/>
                <a:cs typeface="Arial"/>
              </a:rPr>
              <a:t>SEC</a:t>
            </a:r>
            <a:r>
              <a:rPr sz="2750" b="1" spc="-75" dirty="0">
                <a:solidFill>
                  <a:srgbClr val="491003"/>
                </a:solidFill>
                <a:latin typeface="Arial"/>
                <a:cs typeface="Arial"/>
              </a:rPr>
              <a:t>TI</a:t>
            </a:r>
            <a:r>
              <a:rPr sz="2750" b="1" spc="-60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750" b="1" spc="15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750" b="1" spc="-16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750" b="1" spc="-40" dirty="0">
                <a:solidFill>
                  <a:srgbClr val="491003"/>
                </a:solidFill>
                <a:latin typeface="Arial"/>
                <a:cs typeface="Arial"/>
              </a:rPr>
              <a:t>3.</a:t>
            </a:r>
            <a:r>
              <a:rPr sz="2750" b="1" spc="-5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750" b="1" spc="-100" dirty="0">
                <a:solidFill>
                  <a:srgbClr val="491003"/>
                </a:solidFill>
                <a:latin typeface="Arial"/>
                <a:cs typeface="Arial"/>
              </a:rPr>
              <a:t>Teach</a:t>
            </a:r>
            <a:r>
              <a:rPr sz="2750" b="1" spc="-114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750" b="1" spc="-95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750" b="1" spc="15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2750" b="1" spc="-22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750" b="1" spc="-140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750" b="1" spc="-150" dirty="0">
                <a:solidFill>
                  <a:srgbClr val="491003"/>
                </a:solidFill>
                <a:latin typeface="Arial"/>
                <a:cs typeface="Arial"/>
              </a:rPr>
              <a:t>tate</a:t>
            </a:r>
            <a:r>
              <a:rPr sz="2750" b="1" spc="-135" dirty="0">
                <a:solidFill>
                  <a:srgbClr val="491003"/>
                </a:solidFill>
                <a:latin typeface="Arial"/>
                <a:cs typeface="Arial"/>
              </a:rPr>
              <a:t>m</a:t>
            </a:r>
            <a:r>
              <a:rPr sz="2750" b="1" spc="-145" dirty="0">
                <a:solidFill>
                  <a:srgbClr val="491003"/>
                </a:solidFill>
                <a:latin typeface="Arial"/>
                <a:cs typeface="Arial"/>
              </a:rPr>
              <a:t>en</a:t>
            </a:r>
            <a:r>
              <a:rPr sz="2750" b="1" spc="5" dirty="0">
                <a:solidFill>
                  <a:srgbClr val="491003"/>
                </a:solidFill>
                <a:latin typeface="Arial"/>
                <a:cs typeface="Arial"/>
              </a:rPr>
              <a:t>t </a:t>
            </a:r>
            <a:r>
              <a:rPr sz="2750" b="1" spc="-55" dirty="0">
                <a:solidFill>
                  <a:srgbClr val="491003"/>
                </a:solidFill>
                <a:latin typeface="Arial"/>
                <a:cs typeface="Arial"/>
              </a:rPr>
              <a:t>(</a:t>
            </a:r>
            <a:r>
              <a:rPr sz="2750" b="1" spc="-50" dirty="0" err="1">
                <a:solidFill>
                  <a:srgbClr val="491003"/>
                </a:solidFill>
                <a:latin typeface="Arial"/>
                <a:cs typeface="Arial"/>
              </a:rPr>
              <a:t>on</a:t>
            </a:r>
            <a:r>
              <a:rPr sz="2750" b="1" spc="175" dirty="0" err="1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750" b="1" spc="-85" dirty="0" err="1">
                <a:solidFill>
                  <a:srgbClr val="491003"/>
                </a:solidFill>
                <a:latin typeface="Arial"/>
                <a:cs typeface="Arial"/>
              </a:rPr>
              <a:t>page</a:t>
            </a:r>
            <a:r>
              <a:rPr sz="2750" b="1" spc="-85" dirty="0">
                <a:solidFill>
                  <a:srgbClr val="491003"/>
                </a:solidFill>
                <a:latin typeface="Arial"/>
                <a:cs typeface="Arial"/>
              </a:rPr>
              <a:t>)</a:t>
            </a:r>
            <a:endParaRPr sz="27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47800"/>
            <a:ext cx="9296400" cy="613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8895">
              <a:lnSpc>
                <a:spcPts val="2160"/>
              </a:lnSpc>
            </a:pP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Provide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engag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ng,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reflective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narrative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of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your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beliefs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about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teaching and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learning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how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you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put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these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beliefs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into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practice.</a:t>
            </a:r>
            <a:endParaRPr sz="2400" dirty="0">
              <a:latin typeface="Arial"/>
              <a:cs typeface="Arial"/>
            </a:endParaRPr>
          </a:p>
          <a:p>
            <a:pPr marL="190500" marR="153035" indent="-177800">
              <a:lnSpc>
                <a:spcPts val="2160"/>
              </a:lnSpc>
              <a:spcBef>
                <a:spcPts val="1460"/>
              </a:spcBef>
            </a:pP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A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teaching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statement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is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unique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state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ent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conveying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your educational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values,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ob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j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ectives,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methods,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approa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ch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and/or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expertise. It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ill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ustrates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how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you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concretely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enact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your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core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values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pro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ote learning.</a:t>
            </a:r>
            <a:endParaRPr sz="2400" dirty="0">
              <a:latin typeface="Arial"/>
              <a:cs typeface="Arial"/>
            </a:endParaRPr>
          </a:p>
          <a:p>
            <a:pPr marL="189230" marR="5080" indent="-177165">
              <a:lnSpc>
                <a:spcPct val="89800"/>
              </a:lnSpc>
              <a:spcBef>
                <a:spcPts val="1460"/>
              </a:spcBef>
            </a:pP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Perhaps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focus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one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key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sson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allow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the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reader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see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you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in action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facilitating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student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learning.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Y</a:t>
            </a:r>
            <a:r>
              <a:rPr sz="2400" spc="-70" dirty="0">
                <a:solidFill>
                  <a:srgbClr val="491003"/>
                </a:solidFill>
                <a:latin typeface="Arial"/>
                <a:cs typeface="Arial"/>
              </a:rPr>
              <a:t>ou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r</a:t>
            </a:r>
            <a:r>
              <a:rPr sz="2400" spc="-11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state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ent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should de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onstrate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that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you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are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both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reflective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purposeful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about teach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an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earn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an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that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yo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u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ha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ve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translate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se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va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ues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nto goals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goals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into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actions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that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have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had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sitive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pact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 student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learning.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400" spc="-55" dirty="0">
                <a:solidFill>
                  <a:srgbClr val="491003"/>
                </a:solidFill>
                <a:latin typeface="Arial"/>
                <a:cs typeface="Arial"/>
              </a:rPr>
              <a:t>w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400" spc="-4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suggested</a:t>
            </a:r>
            <a:r>
              <a:rPr sz="2400" spc="1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sources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for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guidance</a:t>
            </a:r>
            <a:r>
              <a:rPr sz="2400" spc="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491003"/>
                </a:solidFill>
                <a:latin typeface="Arial"/>
                <a:cs typeface="Arial"/>
              </a:rPr>
              <a:t>and</a:t>
            </a:r>
            <a:r>
              <a:rPr sz="24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inspiration fo</a:t>
            </a:r>
            <a:r>
              <a:rPr sz="2400" spc="-5" dirty="0">
                <a:solidFill>
                  <a:srgbClr val="491003"/>
                </a:solidFill>
                <a:latin typeface="Arial"/>
                <a:cs typeface="Arial"/>
              </a:rPr>
              <a:t>ll</a:t>
            </a:r>
            <a:r>
              <a:rPr sz="2400" spc="-10" dirty="0">
                <a:solidFill>
                  <a:srgbClr val="491003"/>
                </a:solidFill>
                <a:latin typeface="Arial"/>
                <a:cs typeface="Arial"/>
              </a:rPr>
              <a:t>ow:</a:t>
            </a:r>
            <a:endParaRPr sz="2400" dirty="0">
              <a:latin typeface="Arial"/>
              <a:cs typeface="Arial"/>
            </a:endParaRPr>
          </a:p>
          <a:p>
            <a:pPr marL="190500" marR="1083310" indent="-177800">
              <a:lnSpc>
                <a:spcPct val="110000"/>
              </a:lnSpc>
              <a:spcBef>
                <a:spcPts val="495"/>
              </a:spcBef>
              <a:buClr>
                <a:srgbClr val="993232"/>
              </a:buClr>
              <a:buSzPct val="102777"/>
              <a:buFont typeface="Arial"/>
              <a:buChar char="•"/>
              <a:tabLst>
                <a:tab pos="193675" algn="l"/>
              </a:tabLst>
            </a:pP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Universit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y </a:t>
            </a:r>
            <a:r>
              <a:rPr sz="2400" spc="-15" dirty="0">
                <a:solidFill>
                  <a:srgbClr val="921F07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 Minnesota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 Cente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r </a:t>
            </a:r>
            <a:r>
              <a:rPr sz="2400" spc="-10" dirty="0">
                <a:solidFill>
                  <a:srgbClr val="921F07"/>
                </a:solidFill>
                <a:latin typeface="Arial"/>
                <a:cs typeface="Arial"/>
              </a:rPr>
              <a:t>for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Teaching</a:t>
            </a:r>
            <a:r>
              <a:rPr sz="2400" spc="-10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d 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Learning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: Getting Started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 o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n a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Teaching</a:t>
            </a:r>
            <a:r>
              <a:rPr sz="2400" spc="-10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Philosophy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Statement</a:t>
            </a:r>
            <a:endParaRPr sz="2400" dirty="0">
              <a:latin typeface="Arial"/>
              <a:cs typeface="Arial"/>
            </a:endParaRPr>
          </a:p>
          <a:p>
            <a:pPr marL="189865" marR="414020" indent="-177165">
              <a:lnSpc>
                <a:spcPct val="108900"/>
              </a:lnSpc>
              <a:spcBef>
                <a:spcPts val="575"/>
              </a:spcBef>
              <a:buClr>
                <a:srgbClr val="993232"/>
              </a:buClr>
              <a:buFont typeface="Arial"/>
              <a:buChar char="•"/>
              <a:tabLst>
                <a:tab pos="202565" algn="l"/>
              </a:tabLst>
            </a:pP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Faculty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Focus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(publication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921F07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 Magna Publishers):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Philosophy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921F07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921F07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921F07"/>
                </a:solidFill>
                <a:latin typeface="Arial"/>
                <a:cs typeface="Arial"/>
              </a:rPr>
              <a:t> Teaching Statements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>
              <a:lnSpc>
                <a:spcPts val="4705"/>
              </a:lnSpc>
            </a:pPr>
            <a:r>
              <a:rPr sz="3950" b="0" spc="-80" dirty="0">
                <a:latin typeface="Arial"/>
                <a:cs typeface="Arial"/>
              </a:rPr>
              <a:t>S</a:t>
            </a:r>
            <a:r>
              <a:rPr sz="3950" b="0" spc="-90" dirty="0">
                <a:latin typeface="Arial"/>
                <a:cs typeface="Arial"/>
              </a:rPr>
              <a:t>t</a:t>
            </a:r>
            <a:r>
              <a:rPr sz="3950" b="0" spc="-80" dirty="0">
                <a:latin typeface="Arial"/>
                <a:cs typeface="Arial"/>
              </a:rPr>
              <a:t>a</a:t>
            </a:r>
            <a:r>
              <a:rPr sz="3950" b="0" spc="-90" dirty="0">
                <a:latin typeface="Arial"/>
                <a:cs typeface="Arial"/>
              </a:rPr>
              <a:t>t</a:t>
            </a:r>
            <a:r>
              <a:rPr sz="3950" b="0" spc="-80" dirty="0">
                <a:latin typeface="Arial"/>
                <a:cs typeface="Arial"/>
              </a:rPr>
              <a:t>emen</a:t>
            </a:r>
            <a:r>
              <a:rPr sz="3950" b="0" dirty="0">
                <a:latin typeface="Arial"/>
                <a:cs typeface="Arial"/>
              </a:rPr>
              <a:t>t</a:t>
            </a:r>
            <a:r>
              <a:rPr sz="3950" b="0" spc="-170" dirty="0">
                <a:latin typeface="Arial"/>
                <a:cs typeface="Arial"/>
              </a:rPr>
              <a:t> </a:t>
            </a:r>
            <a:r>
              <a:rPr sz="3950" b="0" spc="-50" dirty="0">
                <a:latin typeface="Arial"/>
                <a:cs typeface="Arial"/>
              </a:rPr>
              <a:t>o</a:t>
            </a:r>
            <a:r>
              <a:rPr sz="3950" b="0" dirty="0">
                <a:latin typeface="Arial"/>
                <a:cs typeface="Arial"/>
              </a:rPr>
              <a:t>f</a:t>
            </a:r>
            <a:r>
              <a:rPr sz="3950" b="0" spc="-95" dirty="0">
                <a:latin typeface="Arial"/>
                <a:cs typeface="Arial"/>
              </a:rPr>
              <a:t> </a:t>
            </a:r>
            <a:r>
              <a:rPr sz="3950" b="0" spc="-145" dirty="0">
                <a:latin typeface="Arial"/>
                <a:cs typeface="Arial"/>
              </a:rPr>
              <a:t>Teach</a:t>
            </a:r>
            <a:r>
              <a:rPr sz="3950" b="0" spc="-150" dirty="0">
                <a:latin typeface="Arial"/>
                <a:cs typeface="Arial"/>
              </a:rPr>
              <a:t>i</a:t>
            </a:r>
            <a:r>
              <a:rPr sz="3950" b="0" spc="-145" dirty="0">
                <a:latin typeface="Arial"/>
                <a:cs typeface="Arial"/>
              </a:rPr>
              <a:t>n</a:t>
            </a:r>
            <a:r>
              <a:rPr sz="3950" b="0" dirty="0">
                <a:latin typeface="Arial"/>
                <a:cs typeface="Arial"/>
              </a:rPr>
              <a:t>g</a:t>
            </a:r>
            <a:r>
              <a:rPr sz="3950" b="0" spc="-620" dirty="0">
                <a:latin typeface="Arial"/>
                <a:cs typeface="Arial"/>
              </a:rPr>
              <a:t> </a:t>
            </a:r>
            <a:r>
              <a:rPr sz="3950" b="0" spc="-90" dirty="0">
                <a:latin typeface="Arial"/>
                <a:cs typeface="Arial"/>
              </a:rPr>
              <a:t>Ph</a:t>
            </a:r>
            <a:r>
              <a:rPr sz="3950" b="0" spc="-100" dirty="0">
                <a:latin typeface="Arial"/>
                <a:cs typeface="Arial"/>
              </a:rPr>
              <a:t>il</a:t>
            </a:r>
            <a:r>
              <a:rPr sz="3950" b="0" spc="-90" dirty="0">
                <a:latin typeface="Arial"/>
                <a:cs typeface="Arial"/>
              </a:rPr>
              <a:t>o</a:t>
            </a:r>
            <a:r>
              <a:rPr sz="3950" b="0" spc="-95" dirty="0">
                <a:latin typeface="Arial"/>
                <a:cs typeface="Arial"/>
              </a:rPr>
              <a:t>s</a:t>
            </a:r>
            <a:r>
              <a:rPr sz="3950" b="0" spc="-90" dirty="0">
                <a:latin typeface="Arial"/>
                <a:cs typeface="Arial"/>
              </a:rPr>
              <a:t>ophy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02412" y="1914101"/>
            <a:ext cx="9053575" cy="2860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0">
              <a:lnSpc>
                <a:spcPct val="100000"/>
              </a:lnSpc>
            </a:pPr>
            <a:r>
              <a:rPr spc="-15" dirty="0"/>
              <a:t>Things to re</a:t>
            </a:r>
            <a:r>
              <a:rPr spc="-20" dirty="0"/>
              <a:t>m</a:t>
            </a:r>
            <a:r>
              <a:rPr spc="-15" dirty="0"/>
              <a:t>e</a:t>
            </a:r>
            <a:r>
              <a:rPr spc="-20" dirty="0"/>
              <a:t>m</a:t>
            </a:r>
            <a:r>
              <a:rPr spc="-15" dirty="0"/>
              <a:t>ber:</a:t>
            </a:r>
          </a:p>
          <a:p>
            <a:pPr marL="958850" indent="-457200">
              <a:lnSpc>
                <a:spcPct val="100000"/>
              </a:lnSpc>
              <a:spcBef>
                <a:spcPts val="560"/>
              </a:spcBef>
              <a:buClr>
                <a:srgbClr val="993232"/>
              </a:buClr>
              <a:buSzPct val="83333"/>
              <a:buFont typeface="Arial"/>
              <a:buAutoNum type="arabicParenR"/>
              <a:tabLst>
                <a:tab pos="959485" algn="l"/>
              </a:tabLst>
            </a:pPr>
            <a:r>
              <a:rPr sz="2400" spc="-5" dirty="0">
                <a:solidFill>
                  <a:srgbClr val="800000"/>
                </a:solidFill>
              </a:rPr>
              <a:t>Don’</a:t>
            </a:r>
            <a:r>
              <a:rPr sz="2400" dirty="0">
                <a:solidFill>
                  <a:srgbClr val="800000"/>
                </a:solidFill>
              </a:rPr>
              <a:t>t rehash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your</a:t>
            </a:r>
            <a:r>
              <a:rPr sz="2400" spc="-5" dirty="0">
                <a:solidFill>
                  <a:srgbClr val="800000"/>
                </a:solidFill>
              </a:rPr>
              <a:t> CV</a:t>
            </a:r>
            <a:endParaRPr sz="2400" dirty="0"/>
          </a:p>
          <a:p>
            <a:pPr marL="958850" marR="5080" indent="-457200">
              <a:lnSpc>
                <a:spcPct val="95400"/>
              </a:lnSpc>
              <a:spcBef>
                <a:spcPts val="705"/>
              </a:spcBef>
              <a:buClr>
                <a:srgbClr val="993232"/>
              </a:buClr>
              <a:buSzPct val="83333"/>
              <a:buFont typeface="Arial"/>
              <a:buAutoNum type="arabicParenR"/>
              <a:tabLst>
                <a:tab pos="959485" algn="l"/>
              </a:tabLst>
            </a:pPr>
            <a:r>
              <a:rPr sz="2400" dirty="0">
                <a:solidFill>
                  <a:srgbClr val="800000"/>
                </a:solidFill>
              </a:rPr>
              <a:t>Find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the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right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ton</a:t>
            </a:r>
            <a:r>
              <a:rPr sz="2400" spc="-5" dirty="0">
                <a:solidFill>
                  <a:srgbClr val="800000"/>
                </a:solidFill>
              </a:rPr>
              <a:t>e</a:t>
            </a:r>
            <a:r>
              <a:rPr sz="2400" spc="-10" dirty="0">
                <a:solidFill>
                  <a:srgbClr val="800000"/>
                </a:solidFill>
              </a:rPr>
              <a:t>.</a:t>
            </a:r>
            <a:r>
              <a:rPr sz="2400" dirty="0">
                <a:solidFill>
                  <a:srgbClr val="800000"/>
                </a:solidFill>
              </a:rPr>
              <a:t> </a:t>
            </a:r>
            <a:r>
              <a:rPr sz="2400" spc="-5" dirty="0">
                <a:solidFill>
                  <a:srgbClr val="800000"/>
                </a:solidFill>
              </a:rPr>
              <a:t>Don’</a:t>
            </a:r>
            <a:r>
              <a:rPr sz="2400" dirty="0">
                <a:solidFill>
                  <a:srgbClr val="800000"/>
                </a:solidFill>
              </a:rPr>
              <a:t>t sound</a:t>
            </a:r>
            <a:r>
              <a:rPr sz="2400" spc="-5" dirty="0">
                <a:solidFill>
                  <a:srgbClr val="800000"/>
                </a:solidFill>
              </a:rPr>
              <a:t> a</a:t>
            </a:r>
            <a:r>
              <a:rPr sz="2400" dirty="0">
                <a:solidFill>
                  <a:srgbClr val="800000"/>
                </a:solidFill>
              </a:rPr>
              <a:t>s </a:t>
            </a:r>
            <a:r>
              <a:rPr sz="2400" spc="-5" dirty="0">
                <a:solidFill>
                  <a:srgbClr val="800000"/>
                </a:solidFill>
              </a:rPr>
              <a:t>i</a:t>
            </a:r>
            <a:r>
              <a:rPr sz="2400" dirty="0">
                <a:solidFill>
                  <a:srgbClr val="800000"/>
                </a:solidFill>
              </a:rPr>
              <a:t>f you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know</a:t>
            </a:r>
            <a:r>
              <a:rPr sz="2400" spc="-5" dirty="0">
                <a:solidFill>
                  <a:srgbClr val="800000"/>
                </a:solidFill>
              </a:rPr>
              <a:t> al</a:t>
            </a:r>
            <a:r>
              <a:rPr sz="2400" dirty="0">
                <a:solidFill>
                  <a:srgbClr val="800000"/>
                </a:solidFill>
              </a:rPr>
              <a:t>l there</a:t>
            </a:r>
            <a:r>
              <a:rPr sz="2400" spc="-5" dirty="0">
                <a:solidFill>
                  <a:srgbClr val="800000"/>
                </a:solidFill>
              </a:rPr>
              <a:t> i</a:t>
            </a:r>
            <a:r>
              <a:rPr sz="2400" dirty="0">
                <a:solidFill>
                  <a:srgbClr val="800000"/>
                </a:solidFill>
              </a:rPr>
              <a:t>s </a:t>
            </a:r>
            <a:r>
              <a:rPr sz="2400" spc="-10" dirty="0">
                <a:solidFill>
                  <a:srgbClr val="800000"/>
                </a:solidFill>
              </a:rPr>
              <a:t>to </a:t>
            </a:r>
            <a:r>
              <a:rPr sz="2400" dirty="0">
                <a:solidFill>
                  <a:srgbClr val="800000"/>
                </a:solidFill>
              </a:rPr>
              <a:t>know</a:t>
            </a:r>
            <a:r>
              <a:rPr sz="2400" spc="-5" dirty="0">
                <a:solidFill>
                  <a:srgbClr val="800000"/>
                </a:solidFill>
              </a:rPr>
              <a:t> abou</a:t>
            </a:r>
            <a:r>
              <a:rPr sz="2400" dirty="0">
                <a:solidFill>
                  <a:srgbClr val="800000"/>
                </a:solidFill>
              </a:rPr>
              <a:t>t teaching.</a:t>
            </a:r>
            <a:r>
              <a:rPr sz="2400" spc="-10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Find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a confident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tone combining </a:t>
            </a:r>
            <a:r>
              <a:rPr sz="2400" spc="-5" dirty="0">
                <a:solidFill>
                  <a:srgbClr val="800000"/>
                </a:solidFill>
              </a:rPr>
              <a:t>humilit</a:t>
            </a:r>
            <a:r>
              <a:rPr sz="2400" dirty="0">
                <a:solidFill>
                  <a:srgbClr val="800000"/>
                </a:solidFill>
              </a:rPr>
              <a:t>y </a:t>
            </a:r>
            <a:r>
              <a:rPr sz="2400" spc="-5" dirty="0">
                <a:solidFill>
                  <a:srgbClr val="800000"/>
                </a:solidFill>
              </a:rPr>
              <a:t>an</a:t>
            </a:r>
            <a:r>
              <a:rPr sz="2400" dirty="0">
                <a:solidFill>
                  <a:srgbClr val="800000"/>
                </a:solidFill>
              </a:rPr>
              <a:t>d sincerit</a:t>
            </a:r>
            <a:r>
              <a:rPr sz="2400" spc="-5" dirty="0">
                <a:solidFill>
                  <a:srgbClr val="800000"/>
                </a:solidFill>
              </a:rPr>
              <a:t>y</a:t>
            </a:r>
            <a:r>
              <a:rPr sz="2400" spc="-10" dirty="0">
                <a:solidFill>
                  <a:srgbClr val="800000"/>
                </a:solidFill>
              </a:rPr>
              <a:t>.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“</a:t>
            </a:r>
            <a:r>
              <a:rPr sz="2400" spc="-20" dirty="0">
                <a:solidFill>
                  <a:srgbClr val="800000"/>
                </a:solidFill>
              </a:rPr>
              <a:t>B</a:t>
            </a:r>
            <a:r>
              <a:rPr sz="2400" dirty="0">
                <a:solidFill>
                  <a:srgbClr val="800000"/>
                </a:solidFill>
              </a:rPr>
              <a:t>e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yourself”</a:t>
            </a:r>
            <a:endParaRPr sz="2400" dirty="0"/>
          </a:p>
          <a:p>
            <a:pPr marL="958850" indent="-457200">
              <a:lnSpc>
                <a:spcPct val="100000"/>
              </a:lnSpc>
              <a:spcBef>
                <a:spcPts val="575"/>
              </a:spcBef>
              <a:buClr>
                <a:srgbClr val="993232"/>
              </a:buClr>
              <a:buSzPct val="83333"/>
              <a:buFont typeface="Arial"/>
              <a:buAutoNum type="arabicParenR"/>
              <a:tabLst>
                <a:tab pos="959485" algn="l"/>
              </a:tabLst>
            </a:pPr>
            <a:r>
              <a:rPr sz="2400" spc="-10" dirty="0">
                <a:solidFill>
                  <a:srgbClr val="800000"/>
                </a:solidFill>
              </a:rPr>
              <a:t>It </a:t>
            </a:r>
            <a:r>
              <a:rPr sz="2400" spc="-5" dirty="0">
                <a:solidFill>
                  <a:srgbClr val="800000"/>
                </a:solidFill>
              </a:rPr>
              <a:t>i</a:t>
            </a:r>
            <a:r>
              <a:rPr sz="2400" dirty="0">
                <a:solidFill>
                  <a:srgbClr val="800000"/>
                </a:solidFill>
              </a:rPr>
              <a:t>s </a:t>
            </a:r>
            <a:r>
              <a:rPr sz="2400" spc="-5" dirty="0">
                <a:solidFill>
                  <a:srgbClr val="800000"/>
                </a:solidFill>
              </a:rPr>
              <a:t>no</a:t>
            </a:r>
            <a:r>
              <a:rPr sz="2400" dirty="0">
                <a:solidFill>
                  <a:srgbClr val="800000"/>
                </a:solidFill>
              </a:rPr>
              <a:t>t a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statement</a:t>
            </a:r>
            <a:r>
              <a:rPr sz="2400" spc="-5" dirty="0">
                <a:solidFill>
                  <a:srgbClr val="800000"/>
                </a:solidFill>
              </a:rPr>
              <a:t> abou</a:t>
            </a:r>
            <a:r>
              <a:rPr sz="2400" dirty="0">
                <a:solidFill>
                  <a:srgbClr val="800000"/>
                </a:solidFill>
              </a:rPr>
              <a:t>t </a:t>
            </a:r>
            <a:r>
              <a:rPr sz="2400" spc="-5" dirty="0">
                <a:solidFill>
                  <a:srgbClr val="800000"/>
                </a:solidFill>
              </a:rPr>
              <a:t>pedagogy</a:t>
            </a:r>
            <a:endParaRPr sz="2400" dirty="0"/>
          </a:p>
          <a:p>
            <a:pPr marL="958850" indent="-457200">
              <a:lnSpc>
                <a:spcPts val="2855"/>
              </a:lnSpc>
              <a:spcBef>
                <a:spcPts val="575"/>
              </a:spcBef>
              <a:buClr>
                <a:srgbClr val="993232"/>
              </a:buClr>
              <a:buSzPct val="83333"/>
              <a:buFont typeface="Arial"/>
              <a:buAutoNum type="arabicParenR"/>
              <a:tabLst>
                <a:tab pos="959485" algn="l"/>
              </a:tabLst>
            </a:pPr>
            <a:r>
              <a:rPr sz="2400" dirty="0">
                <a:solidFill>
                  <a:srgbClr val="800000"/>
                </a:solidFill>
              </a:rPr>
              <a:t>Teaching</a:t>
            </a:r>
            <a:r>
              <a:rPr sz="2400" spc="-10" dirty="0">
                <a:solidFill>
                  <a:srgbClr val="800000"/>
                </a:solidFill>
              </a:rPr>
              <a:t> </a:t>
            </a:r>
            <a:r>
              <a:rPr sz="2400" spc="-5" dirty="0">
                <a:solidFill>
                  <a:srgbClr val="800000"/>
                </a:solidFill>
              </a:rPr>
              <a:t>i</a:t>
            </a:r>
            <a:r>
              <a:rPr sz="2400" dirty="0">
                <a:solidFill>
                  <a:srgbClr val="800000"/>
                </a:solidFill>
              </a:rPr>
              <a:t>s </a:t>
            </a:r>
            <a:r>
              <a:rPr sz="2400" spc="-5" dirty="0">
                <a:solidFill>
                  <a:srgbClr val="800000"/>
                </a:solidFill>
              </a:rPr>
              <a:t>abou</a:t>
            </a:r>
            <a:r>
              <a:rPr sz="2400" dirty="0">
                <a:solidFill>
                  <a:srgbClr val="800000"/>
                </a:solidFill>
              </a:rPr>
              <a:t>t the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Students</a:t>
            </a:r>
            <a:r>
              <a:rPr lang="en-US" sz="2400" dirty="0">
                <a:solidFill>
                  <a:srgbClr val="800000"/>
                </a:solidFill>
              </a:rPr>
              <a:t> (STUDENT CENTERED)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968" y="1125632"/>
            <a:ext cx="9114155" cy="57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Ho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w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to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 begi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?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ew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approache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s: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698500" marR="714375" indent="-457200">
              <a:lnSpc>
                <a:spcPts val="2760"/>
              </a:lnSpc>
              <a:buClr>
                <a:srgbClr val="800000"/>
              </a:buClr>
              <a:buFont typeface="Arial"/>
              <a:buAutoNum type="arabicParenR"/>
              <a:tabLst>
                <a:tab pos="698500" algn="l"/>
              </a:tabLst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Pre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tend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wri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riend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abou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joys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challenges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 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eaching</a:t>
            </a:r>
            <a:endParaRPr sz="2400" dirty="0">
              <a:latin typeface="Arial"/>
              <a:cs typeface="Arial"/>
            </a:endParaRPr>
          </a:p>
          <a:p>
            <a:pPr marL="698500" indent="-457200">
              <a:lnSpc>
                <a:spcPts val="2770"/>
              </a:lnSpc>
              <a:buClr>
                <a:srgbClr val="800000"/>
              </a:buClr>
              <a:buFont typeface="Arial"/>
              <a:buAutoNum type="arabicParenR"/>
              <a:tabLst>
                <a:tab pos="698500" algn="l"/>
              </a:tabLst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Make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li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st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quali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ies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an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ff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ive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eacher</a:t>
            </a:r>
            <a:endParaRPr sz="2400" dirty="0">
              <a:latin typeface="Arial"/>
              <a:cs typeface="Arial"/>
            </a:endParaRPr>
          </a:p>
          <a:p>
            <a:pPr marL="698500" marR="5080" indent="-457200">
              <a:lnSpc>
                <a:spcPct val="95400"/>
              </a:lnSpc>
              <a:spcBef>
                <a:spcPts val="120"/>
              </a:spcBef>
              <a:buClr>
                <a:srgbClr val="800000"/>
              </a:buClr>
              <a:buFont typeface="Arial"/>
              <a:buAutoNum type="arabicParenR"/>
              <a:tabLst>
                <a:tab pos="698500" algn="l"/>
              </a:tabLst>
            </a:pP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Free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wri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on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memorable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experience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classroo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m.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wen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well?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migh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you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do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di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ff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eren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ly?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his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may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be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he lesson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you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describe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ail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in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your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one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page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emen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t.</a:t>
            </a:r>
            <a:endParaRPr sz="2400" dirty="0">
              <a:latin typeface="Arial"/>
              <a:cs typeface="Arial"/>
            </a:endParaRPr>
          </a:p>
          <a:p>
            <a:pPr marL="698500" indent="-457200">
              <a:lnSpc>
                <a:spcPts val="2855"/>
              </a:lnSpc>
              <a:buClr>
                <a:srgbClr val="800000"/>
              </a:buClr>
              <a:buFont typeface="Arial"/>
              <a:buAutoNum type="arabicParenR"/>
              <a:tabLst>
                <a:tab pos="698500" algn="l"/>
              </a:tabLst>
            </a:pP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Think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abou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concre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ail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s: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140"/>
              </a:spcBef>
              <a:buClr>
                <a:srgbClr val="800000"/>
              </a:buClr>
              <a:buFont typeface="Symbol"/>
              <a:buChar char=""/>
              <a:tabLst>
                <a:tab pos="1155700" algn="l"/>
              </a:tabLst>
            </a:pPr>
            <a:r>
              <a:rPr sz="2400" spc="-30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se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you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apa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rt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eacher?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120"/>
              </a:spcBef>
              <a:buClr>
                <a:srgbClr val="800000"/>
              </a:buClr>
              <a:buFont typeface="Symbol"/>
              <a:buChar char=""/>
              <a:tabLst>
                <a:tab pos="1155700" algn="l"/>
              </a:tabLst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How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would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an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observer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describe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your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eaching?</a:t>
            </a:r>
            <a:endParaRPr sz="2400" dirty="0">
              <a:latin typeface="Arial"/>
              <a:cs typeface="Arial"/>
            </a:endParaRPr>
          </a:p>
          <a:p>
            <a:pPr marL="1155700" marR="54610" lvl="1" indent="-228600">
              <a:lnSpc>
                <a:spcPts val="2740"/>
              </a:lnSpc>
              <a:spcBef>
                <a:spcPts val="325"/>
              </a:spcBef>
              <a:buClr>
                <a:srgbClr val="800000"/>
              </a:buClr>
              <a:buFont typeface="Symbol"/>
              <a:buChar char=""/>
              <a:tabLst>
                <a:tab pos="1155700" algn="l"/>
              </a:tabLst>
            </a:pPr>
            <a:r>
              <a:rPr sz="2400" spc="-30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speci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ic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skills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knowledge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should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uden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gain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in your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classroom?</a:t>
            </a:r>
            <a:endParaRPr sz="2400" dirty="0">
              <a:latin typeface="Arial"/>
              <a:cs typeface="Arial"/>
            </a:endParaRPr>
          </a:p>
          <a:p>
            <a:pPr marL="1155700" marR="511809" lvl="1" indent="-228600">
              <a:lnSpc>
                <a:spcPts val="2760"/>
              </a:lnSpc>
              <a:spcBef>
                <a:spcPts val="265"/>
              </a:spcBef>
              <a:buClr>
                <a:srgbClr val="800000"/>
              </a:buClr>
              <a:buFont typeface="Symbol"/>
              <a:buChar char=""/>
              <a:tabLst>
                <a:tab pos="1155700" algn="l"/>
              </a:tabLst>
            </a:pPr>
            <a:r>
              <a:rPr sz="2400" spc="-30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kind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learning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happens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hanks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your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eaching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assignmen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ts,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exa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ms,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papers?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70"/>
              </a:spcBef>
              <a:buClr>
                <a:srgbClr val="800000"/>
              </a:buClr>
              <a:buFont typeface="Symbol"/>
              <a:buChar char=""/>
              <a:tabLst>
                <a:tab pos="1155700" algn="l"/>
              </a:tabLst>
            </a:pPr>
            <a:r>
              <a:rPr sz="2400" spc="-30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are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3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hings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ha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ine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your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eaching?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700"/>
              </a:lnSpc>
            </a:pPr>
            <a:r>
              <a:rPr spc="-114" dirty="0"/>
              <a:t>Answe</a:t>
            </a:r>
            <a:r>
              <a:rPr spc="-15" dirty="0"/>
              <a:t>r</a:t>
            </a:r>
            <a:r>
              <a:rPr spc="-190" dirty="0"/>
              <a:t> </a:t>
            </a:r>
            <a:r>
              <a:rPr spc="-110" dirty="0"/>
              <a:t>s</a:t>
            </a:r>
            <a:r>
              <a:rPr spc="-114" dirty="0"/>
              <a:t>o</a:t>
            </a:r>
            <a:r>
              <a:rPr spc="-120" dirty="0"/>
              <a:t>m</a:t>
            </a:r>
            <a:r>
              <a:rPr spc="-20" dirty="0"/>
              <a:t>e</a:t>
            </a:r>
            <a:r>
              <a:rPr spc="-185" dirty="0"/>
              <a:t> </a:t>
            </a:r>
            <a:r>
              <a:rPr spc="-114" dirty="0"/>
              <a:t>o</a:t>
            </a:r>
            <a:r>
              <a:rPr spc="-15" dirty="0"/>
              <a:t>f</a:t>
            </a:r>
            <a:r>
              <a:rPr spc="-190" dirty="0"/>
              <a:t> </a:t>
            </a:r>
            <a:r>
              <a:rPr spc="-114" dirty="0"/>
              <a:t>th</a:t>
            </a:r>
            <a:r>
              <a:rPr spc="-100" dirty="0"/>
              <a:t>es</a:t>
            </a:r>
            <a:r>
              <a:rPr spc="-20" dirty="0"/>
              <a:t>e</a:t>
            </a:r>
            <a:r>
              <a:rPr spc="-160" dirty="0"/>
              <a:t> </a:t>
            </a:r>
            <a:r>
              <a:rPr spc="-105" dirty="0"/>
              <a:t>ques</a:t>
            </a:r>
            <a:r>
              <a:rPr spc="-110" dirty="0"/>
              <a:t>t</a:t>
            </a:r>
            <a:r>
              <a:rPr spc="-100" dirty="0"/>
              <a:t>i</a:t>
            </a:r>
            <a:r>
              <a:rPr spc="-105" dirty="0"/>
              <a:t>on</a:t>
            </a:r>
            <a:r>
              <a:rPr spc="-20" dirty="0"/>
              <a:t>s</a:t>
            </a:r>
            <a:r>
              <a:rPr spc="-175" dirty="0"/>
              <a:t> </a:t>
            </a:r>
            <a:r>
              <a:rPr spc="-25" dirty="0"/>
              <a:t>&amp;</a:t>
            </a:r>
            <a:r>
              <a:rPr spc="-585" dirty="0"/>
              <a:t> </a:t>
            </a:r>
            <a:r>
              <a:rPr spc="-105" dirty="0"/>
              <a:t>provide</a:t>
            </a:r>
            <a:r>
              <a:rPr spc="-95" dirty="0"/>
              <a:t> </a:t>
            </a:r>
            <a:r>
              <a:rPr spc="-125" dirty="0"/>
              <a:t>examp</a:t>
            </a:r>
            <a:r>
              <a:rPr spc="-120" dirty="0"/>
              <a:t>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909" y="2373050"/>
            <a:ext cx="4048125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ts val="1989"/>
              </a:lnSpc>
              <a:buClr>
                <a:srgbClr val="921F07"/>
              </a:buClr>
              <a:buFont typeface="Arial"/>
              <a:buChar char="•"/>
              <a:tabLst>
                <a:tab pos="299085" algn="l"/>
              </a:tabLst>
            </a:pPr>
            <a:r>
              <a:rPr sz="1800" spc="-20" dirty="0">
                <a:solidFill>
                  <a:srgbClr val="921F07"/>
                </a:solidFill>
                <a:latin typeface="Arial"/>
                <a:cs typeface="Arial"/>
              </a:rPr>
              <a:t>Wha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t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do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I 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each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and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w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ha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t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is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ff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921F07"/>
                </a:solidFill>
                <a:latin typeface="Arial"/>
                <a:cs typeface="Arial"/>
              </a:rPr>
              <a:t>ct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ive learning?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5630" indent="6350">
              <a:lnSpc>
                <a:spcPts val="2110"/>
              </a:lnSpc>
            </a:pPr>
            <a:r>
              <a:rPr dirty="0"/>
              <a:t>How</a:t>
            </a:r>
            <a:r>
              <a:rPr spc="-5" dirty="0"/>
              <a:t> </a:t>
            </a:r>
            <a:r>
              <a:rPr dirty="0"/>
              <a:t>do</a:t>
            </a:r>
            <a:r>
              <a:rPr spc="-5" dirty="0"/>
              <a:t> I </a:t>
            </a:r>
            <a:r>
              <a:rPr dirty="0"/>
              <a:t>know</a:t>
            </a:r>
            <a:r>
              <a:rPr spc="-5" dirty="0"/>
              <a:t> </a:t>
            </a:r>
            <a:r>
              <a:rPr dirty="0"/>
              <a:t>when</a:t>
            </a:r>
            <a:r>
              <a:rPr spc="-5" dirty="0"/>
              <a:t> </a:t>
            </a:r>
            <a:r>
              <a:rPr dirty="0"/>
              <a:t>learning</a:t>
            </a:r>
            <a:r>
              <a:rPr spc="-5" dirty="0"/>
              <a:t> </a:t>
            </a:r>
            <a:r>
              <a:rPr dirty="0"/>
              <a:t>has occurred?</a:t>
            </a: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9050" algn="just">
              <a:lnSpc>
                <a:spcPct val="100000"/>
              </a:lnSpc>
            </a:pPr>
            <a:r>
              <a:rPr spc="-20" dirty="0"/>
              <a:t>Wha</a:t>
            </a:r>
            <a:r>
              <a:rPr spc="-5" dirty="0"/>
              <a:t>t </a:t>
            </a:r>
            <a:r>
              <a:rPr dirty="0"/>
              <a:t>can</a:t>
            </a:r>
            <a:r>
              <a:rPr spc="-5" dirty="0"/>
              <a:t> </a:t>
            </a:r>
            <a:r>
              <a:rPr dirty="0"/>
              <a:t>learners</a:t>
            </a:r>
            <a:r>
              <a:rPr spc="-5" dirty="0"/>
              <a:t> </a:t>
            </a:r>
            <a:r>
              <a:rPr dirty="0"/>
              <a:t>expe</a:t>
            </a:r>
            <a:r>
              <a:rPr spc="-10" dirty="0"/>
              <a:t>ct</a:t>
            </a:r>
            <a:r>
              <a:rPr spc="-5" dirty="0"/>
              <a:t> f</a:t>
            </a:r>
            <a:r>
              <a:rPr dirty="0"/>
              <a:t>rom</a:t>
            </a:r>
            <a:r>
              <a:rPr spc="-5" dirty="0"/>
              <a:t> </a:t>
            </a:r>
            <a:r>
              <a:rPr dirty="0"/>
              <a:t>me?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19050" algn="just">
              <a:lnSpc>
                <a:spcPct val="100000"/>
              </a:lnSpc>
              <a:spcBef>
                <a:spcPts val="1145"/>
              </a:spcBef>
            </a:pPr>
            <a:r>
              <a:rPr spc="-20" dirty="0"/>
              <a:t>Wha</a:t>
            </a:r>
            <a:r>
              <a:rPr spc="-5" dirty="0"/>
              <a:t>t </a:t>
            </a:r>
            <a:r>
              <a:rPr dirty="0"/>
              <a:t>do</a:t>
            </a:r>
            <a:r>
              <a:rPr spc="-5" dirty="0"/>
              <a:t> I </a:t>
            </a:r>
            <a:r>
              <a:rPr dirty="0"/>
              <a:t>do</a:t>
            </a:r>
            <a:r>
              <a:rPr spc="-5" dirty="0"/>
              <a:t> t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improve?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12700" indent="6350" algn="just">
              <a:lnSpc>
                <a:spcPct val="100000"/>
              </a:lnSpc>
              <a:spcBef>
                <a:spcPts val="1530"/>
              </a:spcBef>
            </a:pPr>
            <a:r>
              <a:rPr spc="-20" dirty="0"/>
              <a:t>Wha</a:t>
            </a:r>
            <a:r>
              <a:rPr spc="-5" dirty="0"/>
              <a:t>t </a:t>
            </a:r>
            <a:r>
              <a:rPr dirty="0"/>
              <a:t>does</a:t>
            </a:r>
            <a:r>
              <a:rPr spc="-5" dirty="0"/>
              <a:t> </a:t>
            </a:r>
            <a:r>
              <a:rPr dirty="0"/>
              <a:t>good</a:t>
            </a:r>
            <a:r>
              <a:rPr spc="-5" dirty="0"/>
              <a:t> t</a:t>
            </a:r>
            <a:r>
              <a:rPr dirty="0"/>
              <a:t>eaching</a:t>
            </a:r>
            <a:r>
              <a:rPr spc="-5" dirty="0"/>
              <a:t> </a:t>
            </a:r>
            <a:r>
              <a:rPr dirty="0"/>
              <a:t>mean?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49530" indent="6350">
              <a:lnSpc>
                <a:spcPts val="2090"/>
              </a:lnSpc>
            </a:pPr>
            <a:r>
              <a:rPr spc="-20" dirty="0"/>
              <a:t>Wha</a:t>
            </a:r>
            <a:r>
              <a:rPr spc="-5" dirty="0"/>
              <a:t>t </a:t>
            </a:r>
            <a:r>
              <a:rPr spc="-10" dirty="0"/>
              <a:t>st</a:t>
            </a:r>
            <a:r>
              <a:rPr dirty="0"/>
              <a:t>ra</a:t>
            </a:r>
            <a:r>
              <a:rPr spc="-5" dirty="0"/>
              <a:t>t</a:t>
            </a:r>
            <a:r>
              <a:rPr dirty="0"/>
              <a:t>egies</a:t>
            </a:r>
            <a:r>
              <a:rPr spc="-5" dirty="0"/>
              <a:t> </a:t>
            </a:r>
            <a:r>
              <a:rPr dirty="0"/>
              <a:t>make</a:t>
            </a:r>
            <a:r>
              <a:rPr spc="-5" dirty="0"/>
              <a:t> t</a:t>
            </a:r>
            <a:r>
              <a:rPr dirty="0"/>
              <a:t>eaching</a:t>
            </a:r>
            <a:r>
              <a:rPr spc="-5" dirty="0"/>
              <a:t> </a:t>
            </a:r>
            <a:r>
              <a:rPr dirty="0"/>
              <a:t>and learning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my</a:t>
            </a:r>
            <a:r>
              <a:rPr spc="-5" dirty="0"/>
              <a:t> </a:t>
            </a:r>
            <a:r>
              <a:rPr dirty="0"/>
              <a:t>discipline</a:t>
            </a:r>
            <a:r>
              <a:rPr spc="-5" dirty="0"/>
              <a:t> </a:t>
            </a:r>
            <a:r>
              <a:rPr dirty="0"/>
              <a:t>come</a:t>
            </a:r>
            <a:r>
              <a:rPr spc="-5" dirty="0"/>
              <a:t> t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li</a:t>
            </a:r>
            <a:r>
              <a:rPr spc="-5" dirty="0"/>
              <a:t>f</a:t>
            </a:r>
            <a:r>
              <a:rPr dirty="0"/>
              <a:t>e?</a:t>
            </a: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5080" indent="6350" algn="just">
              <a:lnSpc>
                <a:spcPct val="99400"/>
              </a:lnSpc>
            </a:pPr>
            <a:r>
              <a:rPr dirty="0"/>
              <a:t>How</a:t>
            </a:r>
            <a:r>
              <a:rPr spc="-5" dirty="0"/>
              <a:t> </a:t>
            </a:r>
            <a:r>
              <a:rPr dirty="0"/>
              <a:t>do</a:t>
            </a:r>
            <a:r>
              <a:rPr spc="-5" dirty="0"/>
              <a:t> I </a:t>
            </a:r>
            <a:r>
              <a:rPr dirty="0"/>
              <a:t>promo</a:t>
            </a:r>
            <a:r>
              <a:rPr spc="-5" dirty="0"/>
              <a:t>t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diversi</a:t>
            </a:r>
            <a:r>
              <a:rPr spc="-5" dirty="0"/>
              <a:t>t</a:t>
            </a:r>
            <a:r>
              <a:rPr dirty="0"/>
              <a:t>y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t</a:t>
            </a:r>
            <a:r>
              <a:rPr dirty="0"/>
              <a:t>he</a:t>
            </a:r>
            <a:r>
              <a:rPr spc="-5" dirty="0"/>
              <a:t> </a:t>
            </a:r>
            <a:r>
              <a:rPr dirty="0"/>
              <a:t>use o</a:t>
            </a:r>
            <a:r>
              <a:rPr spc="-5" dirty="0"/>
              <a:t>f t</a:t>
            </a:r>
            <a:r>
              <a:rPr dirty="0"/>
              <a:t>echnology? </a:t>
            </a:r>
            <a:r>
              <a:rPr spc="-5" dirty="0"/>
              <a:t> </a:t>
            </a:r>
            <a:r>
              <a:rPr spc="-20" dirty="0"/>
              <a:t>W</a:t>
            </a:r>
            <a:r>
              <a:rPr dirty="0"/>
              <a:t>ha</a:t>
            </a:r>
            <a:r>
              <a:rPr spc="-5" dirty="0"/>
              <a:t>t </a:t>
            </a:r>
            <a:r>
              <a:rPr dirty="0"/>
              <a:t>o</a:t>
            </a:r>
            <a:r>
              <a:rPr spc="-5" dirty="0"/>
              <a:t>t</a:t>
            </a:r>
            <a:r>
              <a:rPr dirty="0"/>
              <a:t>her</a:t>
            </a:r>
            <a:r>
              <a:rPr spc="-5" dirty="0"/>
              <a:t> </a:t>
            </a:r>
            <a:r>
              <a:rPr dirty="0"/>
              <a:t>skill</a:t>
            </a:r>
            <a:r>
              <a:rPr spc="-10" dirty="0"/>
              <a:t>s/</a:t>
            </a:r>
            <a:r>
              <a:rPr dirty="0"/>
              <a:t>values do</a:t>
            </a:r>
            <a:r>
              <a:rPr spc="-5" dirty="0"/>
              <a:t> I </a:t>
            </a:r>
            <a:r>
              <a:rPr dirty="0"/>
              <a:t>promo</a:t>
            </a:r>
            <a:r>
              <a:rPr spc="-5" dirty="0"/>
              <a:t>t</a:t>
            </a:r>
            <a:r>
              <a:rPr dirty="0"/>
              <a:t>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3909" y="3159434"/>
            <a:ext cx="4264025" cy="934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ts val="2020"/>
              </a:lnSpc>
              <a:buClr>
                <a:srgbClr val="921F07"/>
              </a:buClr>
              <a:buFont typeface="Arial"/>
              <a:buChar char="•"/>
              <a:tabLst>
                <a:tab pos="299085" algn="l"/>
              </a:tabLst>
            </a:pP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Ho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w 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d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o 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I t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each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and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which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me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t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hods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are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mo</a:t>
            </a:r>
            <a:r>
              <a:rPr sz="1800" spc="-10" dirty="0">
                <a:solidFill>
                  <a:srgbClr val="921F07"/>
                </a:solidFill>
                <a:latin typeface="Arial"/>
                <a:cs typeface="Arial"/>
              </a:rPr>
              <a:t>st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ff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921F07"/>
                </a:solidFill>
                <a:latin typeface="Arial"/>
                <a:cs typeface="Arial"/>
              </a:rPr>
              <a:t>ct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ive?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How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am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I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unique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as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eacher?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909" y="3848282"/>
            <a:ext cx="1060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3909" y="4579802"/>
            <a:ext cx="1060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0295" y="4570658"/>
            <a:ext cx="382460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921F07"/>
                </a:solidFill>
                <a:latin typeface="Arial"/>
                <a:cs typeface="Arial"/>
              </a:rPr>
              <a:t>Why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do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I 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each?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921F07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ha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t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mo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iva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es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me?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909" y="5302177"/>
            <a:ext cx="3412490" cy="143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735" marR="334645" indent="-280035">
              <a:lnSpc>
                <a:spcPct val="98300"/>
              </a:lnSpc>
              <a:buClr>
                <a:srgbClr val="921F07"/>
              </a:buClr>
              <a:buFont typeface="Arial"/>
              <a:buChar char="•"/>
              <a:tabLst>
                <a:tab pos="299085" algn="l"/>
              </a:tabLst>
            </a:pPr>
            <a:r>
              <a:rPr sz="2700" spc="-30" baseline="1543" dirty="0">
                <a:solidFill>
                  <a:srgbClr val="921F07"/>
                </a:solidFill>
                <a:latin typeface="Arial"/>
                <a:cs typeface="Arial"/>
              </a:rPr>
              <a:t>Why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am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 I 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passiona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t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e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abou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t 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eaching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921F07"/>
                </a:solidFill>
                <a:latin typeface="Arial"/>
                <a:cs typeface="Arial"/>
              </a:rPr>
              <a:t>&amp;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learning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,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or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my discipline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,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or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bo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h?</a:t>
            </a:r>
            <a:endParaRPr sz="1800">
              <a:latin typeface="Arial"/>
              <a:cs typeface="Arial"/>
            </a:endParaRPr>
          </a:p>
          <a:p>
            <a:pPr marL="209550" marR="5080" indent="-196850">
              <a:lnSpc>
                <a:spcPts val="1989"/>
              </a:lnSpc>
              <a:spcBef>
                <a:spcPts val="1025"/>
              </a:spcBef>
              <a:buClr>
                <a:srgbClr val="921F07"/>
              </a:buClr>
              <a:buFont typeface="Arial"/>
              <a:buChar char="•"/>
              <a:tabLst>
                <a:tab pos="209550" algn="l"/>
              </a:tabLst>
            </a:pP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Ho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w do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 I 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believe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700" spc="-15" baseline="1543" dirty="0">
                <a:solidFill>
                  <a:srgbClr val="921F07"/>
                </a:solidFill>
                <a:latin typeface="Arial"/>
                <a:cs typeface="Arial"/>
              </a:rPr>
              <a:t>st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uden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t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s</a:t>
            </a:r>
            <a:r>
              <a:rPr sz="2700" spc="-7" baseline="1543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700" baseline="1543" dirty="0">
                <a:solidFill>
                  <a:srgbClr val="921F07"/>
                </a:solidFill>
                <a:latin typeface="Arial"/>
                <a:cs typeface="Arial"/>
              </a:rPr>
              <a:t>learn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my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course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ma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erial</a:t>
            </a:r>
            <a:r>
              <a:rPr sz="1800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be</a:t>
            </a:r>
            <a:r>
              <a:rPr sz="1800" spc="-10" dirty="0">
                <a:solidFill>
                  <a:srgbClr val="921F07"/>
                </a:solidFill>
                <a:latin typeface="Arial"/>
                <a:cs typeface="Arial"/>
              </a:rPr>
              <a:t>st</a:t>
            </a:r>
            <a:r>
              <a:rPr sz="1800" dirty="0">
                <a:solidFill>
                  <a:srgbClr val="921F07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968" y="950147"/>
            <a:ext cx="54330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04"/>
              </a:lnSpc>
            </a:pPr>
            <a:r>
              <a:rPr sz="3200" b="1" spc="-114" dirty="0">
                <a:solidFill>
                  <a:srgbClr val="491003"/>
                </a:solidFill>
                <a:latin typeface="Arial"/>
                <a:cs typeface="Arial"/>
              </a:rPr>
              <a:t>Addition</a:t>
            </a:r>
            <a:r>
              <a:rPr sz="3200" b="1" spc="-110" dirty="0">
                <a:solidFill>
                  <a:srgbClr val="491003"/>
                </a:solidFill>
                <a:latin typeface="Arial"/>
                <a:cs typeface="Arial"/>
              </a:rPr>
              <a:t>a</a:t>
            </a:r>
            <a:r>
              <a:rPr sz="3200" b="1" spc="-10" dirty="0">
                <a:solidFill>
                  <a:srgbClr val="491003"/>
                </a:solidFill>
                <a:latin typeface="Arial"/>
                <a:cs typeface="Arial"/>
              </a:rPr>
              <a:t>l</a:t>
            </a:r>
            <a:r>
              <a:rPr sz="32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3200" b="1" spc="-114" dirty="0">
                <a:solidFill>
                  <a:srgbClr val="491003"/>
                </a:solidFill>
                <a:latin typeface="Arial"/>
                <a:cs typeface="Arial"/>
              </a:rPr>
              <a:t>point</a:t>
            </a:r>
            <a:r>
              <a:rPr sz="3200" b="1" spc="-20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32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3200" b="1" spc="-110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3200" b="1" spc="-20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32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3200" b="1" spc="-110" dirty="0">
                <a:solidFill>
                  <a:srgbClr val="491003"/>
                </a:solidFill>
                <a:latin typeface="Arial"/>
                <a:cs typeface="Arial"/>
              </a:rPr>
              <a:t>c</a:t>
            </a:r>
            <a:r>
              <a:rPr sz="3200" b="1" spc="-114" dirty="0">
                <a:solidFill>
                  <a:srgbClr val="491003"/>
                </a:solidFill>
                <a:latin typeface="Arial"/>
                <a:cs typeface="Arial"/>
              </a:rPr>
              <a:t>on</a:t>
            </a:r>
            <a:r>
              <a:rPr sz="3200" b="1" spc="-110" dirty="0">
                <a:solidFill>
                  <a:srgbClr val="491003"/>
                </a:solidFill>
                <a:latin typeface="Arial"/>
                <a:cs typeface="Arial"/>
              </a:rPr>
              <a:t>sider</a:t>
            </a:r>
            <a:r>
              <a:rPr sz="3200" b="1" spc="-15" dirty="0">
                <a:solidFill>
                  <a:srgbClr val="491003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968" y="1744199"/>
            <a:ext cx="9295765" cy="560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Groun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you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r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Teachin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27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Statemen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000" b="1" spc="26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you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r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disciplin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82550">
              <a:lnSpc>
                <a:spcPts val="2300"/>
              </a:lnSpc>
              <a:tabLst>
                <a:tab pos="4500245" algn="l"/>
              </a:tabLst>
            </a:pP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Explai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wha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yo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u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an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ho</a:t>
            </a:r>
            <a:r>
              <a:rPr sz="2000" b="1" spc="-20" dirty="0">
                <a:solidFill>
                  <a:srgbClr val="491003"/>
                </a:solidFill>
                <a:latin typeface="Arial"/>
                <a:cs typeface="Arial"/>
              </a:rPr>
              <a:t>w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yo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u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it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:</a:t>
            </a:r>
            <a:r>
              <a:rPr sz="2000" b="1" dirty="0">
                <a:solidFill>
                  <a:srgbClr val="491003"/>
                </a:solidFill>
                <a:latin typeface="Arial"/>
                <a:cs typeface="Arial"/>
              </a:rPr>
              <a:t>	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Wha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kind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f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activitie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yo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u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have</a:t>
            </a:r>
            <a:r>
              <a:rPr sz="2000" b="1" spc="-1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student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r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wha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specifi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c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teachin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technique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hav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yo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u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foun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successf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ul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82550">
              <a:lnSpc>
                <a:spcPts val="2280"/>
              </a:lnSpc>
            </a:pP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Wha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a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ppro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ac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h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h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worke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fo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r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y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u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r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wh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y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u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stres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th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classroom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?</a:t>
            </a:r>
            <a:r>
              <a:rPr sz="2000" b="1" spc="-19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A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ncho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r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th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nera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l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w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it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h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c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oncret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exa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mple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endParaRPr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60"/>
              </a:spcBef>
              <a:buClr>
                <a:srgbClr val="800000"/>
              </a:buClr>
              <a:buFont typeface="Symbol"/>
              <a:buChar char=""/>
              <a:tabLst>
                <a:tab pos="469900" algn="l"/>
              </a:tabLst>
            </a:pPr>
            <a:r>
              <a:rPr sz="2000" spc="-10" dirty="0">
                <a:solidFill>
                  <a:srgbClr val="800000"/>
                </a:solidFill>
                <a:latin typeface="Arial"/>
                <a:cs typeface="Arial"/>
              </a:rPr>
              <a:t>Collaborative</a:t>
            </a:r>
            <a:r>
              <a:rPr sz="20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00000"/>
                </a:solidFill>
                <a:latin typeface="Arial"/>
                <a:cs typeface="Arial"/>
              </a:rPr>
              <a:t>learning?</a:t>
            </a:r>
            <a:endParaRPr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20"/>
              </a:spcBef>
              <a:buClr>
                <a:srgbClr val="800000"/>
              </a:buClr>
              <a:buFont typeface="Symbol"/>
              <a:buChar char=""/>
              <a:tabLst>
                <a:tab pos="469900" algn="l"/>
              </a:tabLst>
            </a:pPr>
            <a:r>
              <a:rPr sz="2000" spc="-10" dirty="0">
                <a:solidFill>
                  <a:srgbClr val="800000"/>
                </a:solidFill>
                <a:latin typeface="Arial"/>
                <a:cs typeface="Arial"/>
              </a:rPr>
              <a:t>Student-centered</a:t>
            </a:r>
            <a:r>
              <a:rPr sz="20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00000"/>
                </a:solidFill>
                <a:latin typeface="Arial"/>
                <a:cs typeface="Arial"/>
              </a:rPr>
              <a:t>teaching?</a:t>
            </a:r>
            <a:endParaRPr sz="2000" dirty="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120"/>
              </a:spcBef>
              <a:buClr>
                <a:srgbClr val="800000"/>
              </a:buClr>
              <a:buFont typeface="Symbol"/>
              <a:buChar char=""/>
              <a:tabLst>
                <a:tab pos="469900" algn="l"/>
              </a:tabLst>
            </a:pPr>
            <a:r>
              <a:rPr sz="2000" spc="-10" dirty="0">
                <a:solidFill>
                  <a:srgbClr val="800000"/>
                </a:solidFill>
                <a:latin typeface="Arial"/>
                <a:cs typeface="Arial"/>
              </a:rPr>
              <a:t>Critical</a:t>
            </a:r>
            <a:r>
              <a:rPr sz="20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800000"/>
                </a:solidFill>
                <a:latin typeface="Arial"/>
                <a:cs typeface="Arial"/>
              </a:rPr>
              <a:t>thinking?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ts val="2300"/>
              </a:lnSpc>
            </a:pP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H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20" dirty="0">
                <a:solidFill>
                  <a:srgbClr val="491003"/>
                </a:solidFill>
                <a:latin typeface="Arial"/>
                <a:cs typeface="Arial"/>
              </a:rPr>
              <a:t>w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organiz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clas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ti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enabl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student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b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activel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y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involv</a:t>
            </a:r>
            <a:r>
              <a:rPr sz="2000" b="1" spc="-9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reaching m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y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goals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?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Ho</a:t>
            </a:r>
            <a:r>
              <a:rPr sz="2000" b="1" spc="-20" dirty="0">
                <a:solidFill>
                  <a:srgbClr val="491003"/>
                </a:solidFill>
                <a:latin typeface="Arial"/>
                <a:cs typeface="Arial"/>
              </a:rPr>
              <a:t>w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doe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th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wor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k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assig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outsid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20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f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clas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hel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p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student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mak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progress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 towar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tho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goals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H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20" dirty="0">
                <a:solidFill>
                  <a:srgbClr val="491003"/>
                </a:solidFill>
                <a:latin typeface="Arial"/>
                <a:cs typeface="Arial"/>
              </a:rPr>
              <a:t>w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addres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th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rang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f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learnin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style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amon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student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y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classes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287655">
              <a:lnSpc>
                <a:spcPts val="2300"/>
              </a:lnSpc>
            </a:pP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H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20" dirty="0">
                <a:solidFill>
                  <a:srgbClr val="491003"/>
                </a:solidFill>
                <a:latin typeface="Arial"/>
                <a:cs typeface="Arial"/>
              </a:rPr>
              <a:t>w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hel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p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student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understan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th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m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plication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s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r</a:t>
            </a:r>
            <a:r>
              <a:rPr sz="2000" b="1" spc="-18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significanc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f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wha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they’r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e</a:t>
            </a:r>
            <a:r>
              <a:rPr sz="2000" b="1" spc="-1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learnin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n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m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y</a:t>
            </a:r>
            <a:r>
              <a:rPr sz="2000" b="1" spc="-190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491003"/>
                </a:solidFill>
                <a:latin typeface="Arial"/>
                <a:cs typeface="Arial"/>
              </a:rPr>
              <a:t>classes</a:t>
            </a:r>
            <a:r>
              <a:rPr sz="2000" b="1" spc="-15" dirty="0">
                <a:solidFill>
                  <a:srgbClr val="491003"/>
                </a:solidFill>
                <a:latin typeface="Arial"/>
                <a:cs typeface="Arial"/>
              </a:rPr>
              <a:t>?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968" y="967136"/>
            <a:ext cx="8394700" cy="432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Sources</a:t>
            </a:r>
            <a:endParaRPr sz="24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45"/>
              </a:spcBef>
              <a:buClr>
                <a:srgbClr val="800000"/>
              </a:buClr>
              <a:buFont typeface="Symbol"/>
              <a:buChar char=""/>
              <a:tabLst>
                <a:tab pos="469900" algn="l"/>
              </a:tabLst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Previous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Arial"/>
                <a:cs typeface="Arial"/>
              </a:rPr>
              <a:t>ATE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presenters</a:t>
            </a:r>
            <a:endParaRPr sz="2400">
              <a:latin typeface="Arial"/>
              <a:cs typeface="Arial"/>
            </a:endParaRPr>
          </a:p>
          <a:p>
            <a:pPr marL="469900" marR="1529715" indent="-228600">
              <a:lnSpc>
                <a:spcPts val="2740"/>
              </a:lnSpc>
              <a:spcBef>
                <a:spcPts val="254"/>
              </a:spcBef>
              <a:buClr>
                <a:srgbClr val="800000"/>
              </a:buClr>
              <a:buFont typeface="Symbol"/>
              <a:buChar char=""/>
              <a:tabLst>
                <a:tab pos="469900" algn="l"/>
              </a:tabLst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McGraw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Cente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r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for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Teaching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d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Learning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  <a:hlinkClick r:id="rId3"/>
              </a:rPr>
              <a:t>(www.princeton.edu/mcgraw)</a:t>
            </a:r>
            <a:endParaRPr sz="2400">
              <a:latin typeface="Arial"/>
              <a:cs typeface="Arial"/>
            </a:endParaRPr>
          </a:p>
          <a:p>
            <a:pPr marL="469900" marR="224790" indent="-228600">
              <a:lnSpc>
                <a:spcPts val="2760"/>
              </a:lnSpc>
              <a:spcBef>
                <a:spcPts val="170"/>
              </a:spcBef>
              <a:buClr>
                <a:srgbClr val="800000"/>
              </a:buClr>
              <a:buFont typeface="Symbol"/>
              <a:buChar char=""/>
              <a:tabLst>
                <a:tab pos="469900" algn="l"/>
              </a:tabLst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Haugen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Cente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r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for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Teaching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Excellence,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Iowa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State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University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:</a:t>
            </a:r>
            <a:r>
              <a:rPr sz="2400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Writing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Te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ching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Philosophy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Statement</a:t>
            </a:r>
            <a:endParaRPr sz="2400">
              <a:latin typeface="Arial"/>
              <a:cs typeface="Arial"/>
            </a:endParaRPr>
          </a:p>
          <a:p>
            <a:pPr marL="469900" indent="-228600">
              <a:lnSpc>
                <a:spcPts val="2855"/>
              </a:lnSpc>
              <a:buClr>
                <a:srgbClr val="800000"/>
              </a:buClr>
              <a:buFont typeface="Symbol"/>
              <a:buChar char=""/>
              <a:tabLst>
                <a:tab pos="469900" algn="l"/>
              </a:tabLst>
            </a:pP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Universit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2400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 Minnesota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“Teaching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Philosophy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Samples”</a:t>
            </a:r>
            <a:endParaRPr sz="2400">
              <a:latin typeface="Arial"/>
              <a:cs typeface="Arial"/>
            </a:endParaRPr>
          </a:p>
          <a:p>
            <a:pPr marL="469900" marR="5080" indent="-228600">
              <a:lnSpc>
                <a:spcPts val="2740"/>
              </a:lnSpc>
              <a:spcBef>
                <a:spcPts val="254"/>
              </a:spcBef>
              <a:buClr>
                <a:srgbClr val="800000"/>
              </a:buClr>
              <a:buFont typeface="Symbol"/>
              <a:buChar char=""/>
              <a:tabLst>
                <a:tab pos="469900" algn="l"/>
              </a:tabLst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Teaching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Cente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r </a:t>
            </a:r>
            <a:r>
              <a:rPr sz="2400" spc="-2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 Washington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Universit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2400" spc="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n </a:t>
            </a:r>
            <a:r>
              <a:rPr sz="2400" spc="-15" dirty="0">
                <a:solidFill>
                  <a:srgbClr val="800000"/>
                </a:solidFill>
                <a:latin typeface="Arial"/>
                <a:cs typeface="Arial"/>
              </a:rPr>
              <a:t>St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Loui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,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“Writing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Teaching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Philosophy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Statement”</a:t>
            </a:r>
            <a:endParaRPr sz="2400">
              <a:latin typeface="Arial"/>
              <a:cs typeface="Arial"/>
            </a:endParaRPr>
          </a:p>
          <a:p>
            <a:pPr marL="469900" indent="-228600">
              <a:lnSpc>
                <a:spcPts val="2860"/>
              </a:lnSpc>
              <a:buClr>
                <a:srgbClr val="800000"/>
              </a:buClr>
              <a:buFont typeface="Symbol"/>
              <a:buChar char=""/>
              <a:tabLst>
                <a:tab pos="469900" algn="l"/>
              </a:tabLst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Teaching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Philosophy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Template</a:t>
            </a:r>
            <a:endParaRPr sz="2400">
              <a:latin typeface="Arial"/>
              <a:cs typeface="Arial"/>
            </a:endParaRPr>
          </a:p>
          <a:p>
            <a:pPr marL="469900" marR="275590" indent="-228600">
              <a:lnSpc>
                <a:spcPts val="2760"/>
              </a:lnSpc>
              <a:spcBef>
                <a:spcPts val="240"/>
              </a:spcBef>
              <a:buClr>
                <a:srgbClr val="800000"/>
              </a:buClr>
              <a:buFont typeface="Symbol"/>
              <a:buChar char=""/>
              <a:tabLst>
                <a:tab pos="469900" algn="l"/>
              </a:tabLst>
            </a:pP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Gabriela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Montell,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“How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Write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Statement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800000"/>
                </a:solidFill>
                <a:latin typeface="Arial"/>
                <a:cs typeface="Arial"/>
              </a:rPr>
              <a:t> Teaching Philosophy”</a:t>
            </a:r>
            <a:r>
              <a:rPr sz="2400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800000"/>
                </a:solidFill>
                <a:latin typeface="Arial"/>
                <a:cs typeface="Arial"/>
              </a:rPr>
              <a:t>The</a:t>
            </a:r>
            <a:r>
              <a:rPr sz="2400" i="1" spc="-5" dirty="0">
                <a:solidFill>
                  <a:srgbClr val="800000"/>
                </a:solidFill>
                <a:latin typeface="Arial"/>
                <a:cs typeface="Arial"/>
              </a:rPr>
              <a:t> Chronicl</a:t>
            </a:r>
            <a:r>
              <a:rPr sz="2400" i="1" dirty="0">
                <a:solidFill>
                  <a:srgbClr val="800000"/>
                </a:solidFill>
                <a:latin typeface="Arial"/>
                <a:cs typeface="Arial"/>
              </a:rPr>
              <a:t>e </a:t>
            </a:r>
            <a:r>
              <a:rPr sz="2400" i="1" spc="-2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2400" i="1" spc="-10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2400" i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800000"/>
                </a:solidFill>
                <a:latin typeface="Arial"/>
                <a:cs typeface="Arial"/>
              </a:rPr>
              <a:t>Highe</a:t>
            </a:r>
            <a:r>
              <a:rPr sz="2400" i="1" dirty="0">
                <a:solidFill>
                  <a:srgbClr val="800000"/>
                </a:solidFill>
                <a:latin typeface="Arial"/>
                <a:cs typeface="Arial"/>
              </a:rPr>
              <a:t>r Education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A23559-609D-BB48-B497-4C355BB1E2BD}"/>
              </a:ext>
            </a:extLst>
          </p:cNvPr>
          <p:cNvSpPr/>
          <p:nvPr/>
        </p:nvSpPr>
        <p:spPr>
          <a:xfrm>
            <a:off x="609600" y="838200"/>
            <a:ext cx="91440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Section 4 Letters of Recommendation and/or Peer Evaluations of Teaching (4 to 5 one-page letters suggested). 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Letters should demonstrate the breadth of the nominee’s impact on teaching and learning. (Undergraduate and graduate teaching, extension, life-long learning, public outreach,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Formal one-page letters of support from former and current VT students should be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requested by the nominator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(as described above, i.e., dept. head, honorifics chair or senior faculty colleague) and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kept confidential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nominee may provide a list of student names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 the nominator to contact. It should be noted that letters from the nominee's former students (alumni) are particularly impactful.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If the nominee does not have someone to acquire letters on their behalf, they should contact the chair of the 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Other letters can include those from the nominee's colleagues who are directly familiar with the nominee’s teaching or the impact or outcomes of their teaching (including peer evaluations), and/or from anyone qualified to comment on the nominee's extraordinary instructional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maximum of up to one page of unsolicited transcribed student quotes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from personal correspondence including Email, a more formal letter or “thank a teacher” note with the nominee may be included, if desired.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585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49724028-F1FF-E74C-B068-1F6BB6301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9353550" cy="63801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B116BB-97D3-B643-A36A-FC5EAD91D1CF}"/>
              </a:ext>
            </a:extLst>
          </p:cNvPr>
          <p:cNvSpPr/>
          <p:nvPr/>
        </p:nvSpPr>
        <p:spPr>
          <a:xfrm>
            <a:off x="304800" y="838200"/>
            <a:ext cx="9448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 5. Additional Documentation (flexible, keeping within 11 total pages for the dossier).</a:t>
            </a:r>
            <a:r>
              <a:rPr lang="en-US" sz="24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b="1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b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1" spc="-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spc="-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spc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spc="-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e!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 evidence to document the nominee's extraordinary teaching successes at Virginia Tech; however, do not include links to external sites. Additional documentation will vary greatly, but may include: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details about course design and development and its impact on student learning,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curriculum revision and its impact on student learning, retention, numbers, or other metric,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pedagogical innovations and their impact on student learning,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 images and innovations used to enhance student learning or provided as evidence of student learning,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 mentoring or advising activities,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publications or presentations authored,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and learning workshops presented,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grants received,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outreach and service activities,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peer evaluation of teaching letters (if not included in Section 4), and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other documentation of effective teaching and learning.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Unsolicited student quotes or additional solicited student letters of recommendation should not be included in this section.</a:t>
            </a:r>
            <a:endParaRPr lang="en-US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63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48F775-5903-F44F-9007-CCABD9CB6711}"/>
              </a:ext>
            </a:extLst>
          </p:cNvPr>
          <p:cNvSpPr/>
          <p:nvPr/>
        </p:nvSpPr>
        <p:spPr>
          <a:xfrm>
            <a:off x="381000" y="908983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 appendix of additional supporting documentation:</a:t>
            </a:r>
          </a:p>
          <a:p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2400"/>
              </a:spcAft>
              <a:buFont typeface="Symbol" pitchFamily="2" charset="2"/>
              <a:buChar char="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 Perception of Teaching (SPOT) scores table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electronic SPOT scores since 2011 (Wine Award), the past seven years (Alumni Award), or the past seven years or less depending on time of service (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Award)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24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the linked template to organize scores for students’ perceptions of your teaching as reported on the university’s electronic SPOT form.</a:t>
            </a:r>
          </a:p>
          <a:p>
            <a:pPr marR="0" lvl="0">
              <a:spcBef>
                <a:spcPts val="0"/>
              </a:spcBef>
              <a:spcAft>
                <a:spcPts val="24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recommend grouping like classes together in chronological order. Indicate the departmental average SPOT scores exactly as reported on the university’s electronic SPOT form.</a:t>
            </a:r>
          </a:p>
          <a:p>
            <a:pPr marR="0" lvl="0">
              <a:spcBef>
                <a:spcPts val="0"/>
              </a:spcBef>
              <a:spcAft>
                <a:spcPts val="24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Reduced teaching loads (sabbaticals, buy-outs, etc.) should be clearly indicated and explained through footnotes.</a:t>
            </a:r>
          </a:p>
          <a:p>
            <a:pPr marR="0" lvl="0">
              <a:spcBef>
                <a:spcPts val="0"/>
              </a:spcBef>
              <a:spcAft>
                <a:spcPts val="24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Any classes not evaluated also should be noted in the table (e.g., due to the impacts of COVID)</a:t>
            </a:r>
          </a:p>
          <a:p>
            <a:pPr marR="0" lvl="0">
              <a:spcBef>
                <a:spcPts val="0"/>
              </a:spcBef>
              <a:spcAft>
                <a:spcPts val="2400"/>
              </a:spcAf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Instructors may locate their electronic SPOT forms in Canvas by going to their personal “Account” then “Files” then “Eval Reports”.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2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520998" y="2514600"/>
            <a:ext cx="329501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30"/>
              </a:lnSpc>
            </a:pPr>
            <a:r>
              <a:rPr sz="1800" spc="-15" dirty="0">
                <a:latin typeface="Arial"/>
                <a:cs typeface="Arial"/>
              </a:rPr>
              <a:t>SPOT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scores</a:t>
            </a:r>
            <a:r>
              <a:rPr sz="1800" spc="-5" dirty="0">
                <a:latin typeface="Arial"/>
                <a:cs typeface="Arial"/>
              </a:rPr>
              <a:t> post-20</a:t>
            </a:r>
            <a:r>
              <a:rPr sz="1800" spc="-135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revision</a:t>
            </a:r>
          </a:p>
          <a:p>
            <a:pPr marL="1219200">
              <a:lnSpc>
                <a:spcPts val="2130"/>
              </a:lnSpc>
            </a:pPr>
            <a:r>
              <a:rPr sz="1800" spc="-5" dirty="0">
                <a:latin typeface="Arial"/>
                <a:cs typeface="Arial"/>
              </a:rPr>
              <a:t>6.</a:t>
            </a:r>
            <a:r>
              <a:rPr sz="1800" dirty="0">
                <a:latin typeface="Arial"/>
                <a:cs typeface="Arial"/>
              </a:rPr>
              <a:t>0 scale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8500" y="3821008"/>
            <a:ext cx="675767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Reduced Teaching Load 2004/05. Pre-tenure Research Leave spring 2009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6" y="3107484"/>
            <a:ext cx="9486900" cy="18388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20C6A4-FB4B-A648-A801-7FD16244B674}"/>
              </a:ext>
            </a:extLst>
          </p:cNvPr>
          <p:cNvSpPr/>
          <p:nvPr/>
        </p:nvSpPr>
        <p:spPr>
          <a:xfrm>
            <a:off x="304800" y="5379184"/>
            <a:ext cx="9486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2400"/>
              </a:spcAft>
              <a:buFont typeface="Symbol" pitchFamily="2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Attach a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PDF file of one electronic SPOT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including all student comments for one course taught at Virginia Tech within the past three years.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>
              <a:spcBef>
                <a:spcPts val="0"/>
              </a:spcBef>
              <a:spcAft>
                <a:spcPts val="2400"/>
              </a:spcAft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number of pages of this appendix section will vary, and it will not count as part of the 11 pages.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9FCF30-6F28-C341-9555-1E8C9E835261}"/>
              </a:ext>
            </a:extLst>
          </p:cNvPr>
          <p:cNvSpPr/>
          <p:nvPr/>
        </p:nvSpPr>
        <p:spPr>
          <a:xfrm>
            <a:off x="415728" y="938537"/>
            <a:ext cx="922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 appendix of additional supporting documentation (continued):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B112B7-38AB-124A-8FA2-055C30A551B7}"/>
              </a:ext>
            </a:extLst>
          </p:cNvPr>
          <p:cNvSpPr/>
          <p:nvPr/>
        </p:nvSpPr>
        <p:spPr>
          <a:xfrm>
            <a:off x="491413" y="1936262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240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Excel form is available for download on ATE site </a:t>
            </a:r>
          </a:p>
        </p:txBody>
      </p:sp>
    </p:spTree>
    <p:extLst>
      <p:ext uri="{BB962C8B-B14F-4D97-AF65-F5344CB8AC3E}">
        <p14:creationId xmlns:p14="http://schemas.microsoft.com/office/powerpoint/2010/main" val="19618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4062" y="1028564"/>
            <a:ext cx="7768938" cy="3489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855"/>
              </a:lnSpc>
            </a:pPr>
            <a:r>
              <a:rPr sz="2400" b="1" spc="-105" dirty="0">
                <a:solidFill>
                  <a:srgbClr val="491003"/>
                </a:solidFill>
                <a:latin typeface="Arial"/>
                <a:cs typeface="Arial"/>
              </a:rPr>
              <a:t>20</a:t>
            </a:r>
            <a:r>
              <a:rPr lang="en-US" sz="2400" b="1" spc="-105" dirty="0">
                <a:solidFill>
                  <a:srgbClr val="491003"/>
                </a:solidFill>
                <a:latin typeface="Arial"/>
                <a:cs typeface="Arial"/>
              </a:rPr>
              <a:t>20</a:t>
            </a:r>
            <a:r>
              <a:rPr sz="2400" b="1" spc="-105" dirty="0">
                <a:solidFill>
                  <a:srgbClr val="491003"/>
                </a:solidFill>
                <a:latin typeface="Arial"/>
                <a:cs typeface="Arial"/>
              </a:rPr>
              <a:t>-20</a:t>
            </a:r>
            <a:r>
              <a:rPr lang="en-US" sz="2400" b="1" spc="-105" dirty="0">
                <a:solidFill>
                  <a:srgbClr val="491003"/>
                </a:solidFill>
                <a:latin typeface="Arial"/>
                <a:cs typeface="Arial"/>
              </a:rPr>
              <a:t>21</a:t>
            </a:r>
            <a:r>
              <a:rPr sz="2400" b="1" spc="-2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b="1" spc="-120" dirty="0">
                <a:solidFill>
                  <a:srgbClr val="491003"/>
                </a:solidFill>
                <a:latin typeface="Arial"/>
                <a:cs typeface="Arial"/>
              </a:rPr>
              <a:t>Alumn</a:t>
            </a:r>
            <a:r>
              <a:rPr sz="2400" b="1" spc="-10" dirty="0">
                <a:solidFill>
                  <a:srgbClr val="491003"/>
                </a:solidFill>
                <a:latin typeface="Arial"/>
                <a:cs typeface="Arial"/>
              </a:rPr>
              <a:t>i</a:t>
            </a:r>
            <a:r>
              <a:rPr sz="2400" b="1" spc="-19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b="1" spc="-295" dirty="0">
                <a:solidFill>
                  <a:srgbClr val="491003"/>
                </a:solidFill>
                <a:latin typeface="Arial"/>
                <a:cs typeface="Arial"/>
              </a:rPr>
              <a:t>T</a:t>
            </a:r>
            <a:r>
              <a:rPr sz="2400" b="1" spc="-120" dirty="0">
                <a:solidFill>
                  <a:srgbClr val="491003"/>
                </a:solidFill>
                <a:latin typeface="Arial"/>
                <a:cs typeface="Arial"/>
              </a:rPr>
              <a:t>eachin</a:t>
            </a:r>
            <a:r>
              <a:rPr sz="2400" b="1" spc="-15" dirty="0">
                <a:solidFill>
                  <a:srgbClr val="491003"/>
                </a:solidFill>
                <a:latin typeface="Arial"/>
                <a:cs typeface="Arial"/>
              </a:rPr>
              <a:t>g</a:t>
            </a:r>
            <a:r>
              <a:rPr sz="2400" b="1" spc="-285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491003"/>
                </a:solidFill>
                <a:latin typeface="Arial"/>
                <a:cs typeface="Arial"/>
              </a:rPr>
              <a:t>A</a:t>
            </a:r>
            <a:r>
              <a:rPr sz="2400" b="1" spc="-114" dirty="0">
                <a:solidFill>
                  <a:srgbClr val="491003"/>
                </a:solidFill>
                <a:latin typeface="Arial"/>
                <a:cs typeface="Arial"/>
              </a:rPr>
              <a:t>war</a:t>
            </a:r>
            <a:r>
              <a:rPr sz="2400" b="1" spc="-15" dirty="0">
                <a:solidFill>
                  <a:srgbClr val="491003"/>
                </a:solidFill>
                <a:latin typeface="Arial"/>
                <a:cs typeface="Arial"/>
              </a:rPr>
              <a:t>d</a:t>
            </a:r>
            <a:r>
              <a:rPr sz="2400" b="1" spc="-204" dirty="0">
                <a:solidFill>
                  <a:srgbClr val="491003"/>
                </a:solidFill>
                <a:latin typeface="Arial"/>
                <a:cs typeface="Arial"/>
              </a:rPr>
              <a:t> </a:t>
            </a:r>
            <a:r>
              <a:rPr lang="en-US" sz="2400" b="1" spc="-204" dirty="0">
                <a:solidFill>
                  <a:srgbClr val="491003"/>
                </a:solidFill>
                <a:latin typeface="Arial"/>
                <a:cs typeface="Arial"/>
              </a:rPr>
              <a:t> Excellence </a:t>
            </a:r>
            <a:r>
              <a:rPr sz="2400" b="1" spc="-120" dirty="0">
                <a:solidFill>
                  <a:srgbClr val="491003"/>
                </a:solidFill>
                <a:latin typeface="Arial"/>
                <a:cs typeface="Arial"/>
              </a:rPr>
              <a:t>Rubric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74598" y="2358796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4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4598" y="2464355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4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4598" y="2569914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4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4598" y="2675473"/>
            <a:ext cx="5494655" cy="108585"/>
          </a:xfrm>
          <a:custGeom>
            <a:avLst/>
            <a:gdLst/>
            <a:ahLst/>
            <a:cxnLst/>
            <a:rect l="l" t="t" r="r" b="b"/>
            <a:pathLst>
              <a:path w="5494655" h="108585">
                <a:moveTo>
                  <a:pt x="0" y="0"/>
                </a:moveTo>
                <a:lnTo>
                  <a:pt x="5494324" y="0"/>
                </a:lnTo>
                <a:lnTo>
                  <a:pt x="5494324" y="108013"/>
                </a:lnTo>
                <a:lnTo>
                  <a:pt x="0" y="10801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74598" y="2783488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4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74598" y="2889046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4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4598" y="3475759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4598" y="3581320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4598" y="3686879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74598" y="3792438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74598" y="3897998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4598" y="4673736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74598" y="4779294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74598" y="4884854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74598" y="4990412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4598" y="5095972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74598" y="5658137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4598" y="5763697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74598" y="5869255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4598" y="5974815"/>
            <a:ext cx="5494655" cy="108585"/>
          </a:xfrm>
          <a:custGeom>
            <a:avLst/>
            <a:gdLst/>
            <a:ahLst/>
            <a:cxnLst/>
            <a:rect l="l" t="t" r="r" b="b"/>
            <a:pathLst>
              <a:path w="5494655" h="108585">
                <a:moveTo>
                  <a:pt x="0" y="0"/>
                </a:moveTo>
                <a:lnTo>
                  <a:pt x="5494324" y="0"/>
                </a:lnTo>
                <a:lnTo>
                  <a:pt x="5494324" y="108013"/>
                </a:lnTo>
                <a:lnTo>
                  <a:pt x="0" y="108013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74598" y="6082828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74598" y="6188388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74598" y="6293947"/>
            <a:ext cx="5494655" cy="106045"/>
          </a:xfrm>
          <a:custGeom>
            <a:avLst/>
            <a:gdLst/>
            <a:ahLst/>
            <a:cxnLst/>
            <a:rect l="l" t="t" r="r" b="b"/>
            <a:pathLst>
              <a:path w="5494655" h="106045">
                <a:moveTo>
                  <a:pt x="0" y="0"/>
                </a:moveTo>
                <a:lnTo>
                  <a:pt x="5494324" y="0"/>
                </a:lnTo>
                <a:lnTo>
                  <a:pt x="5494324" y="105562"/>
                </a:lnTo>
                <a:lnTo>
                  <a:pt x="0" y="105562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object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925314"/>
              </p:ext>
            </p:extLst>
          </p:nvPr>
        </p:nvGraphicFramePr>
        <p:xfrm>
          <a:off x="723790" y="1767132"/>
          <a:ext cx="8445463" cy="5050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0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6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0577">
                <a:tc gridSpan="6">
                  <a:txBody>
                    <a:bodyPr/>
                    <a:lstStyle/>
                    <a:p>
                      <a:pPr marL="57150" marR="280670">
                        <a:lnSpc>
                          <a:spcPts val="930"/>
                        </a:lnSpc>
                      </a:pPr>
                      <a:r>
                        <a:rPr sz="800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scuss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eva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ua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doss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acco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exce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enc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ocu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(l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ft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). 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desc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eac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ocu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area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sho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ay boxe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spa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dd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ns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  <a:solidFill>
                      <a:srgbClr val="B9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219">
                <a:tc>
                  <a:txBody>
                    <a:bodyPr/>
                    <a:lstStyle/>
                    <a:p>
                      <a:pPr marL="577850" marR="123189" indent="-444500">
                        <a:lnSpc>
                          <a:spcPct val="104700"/>
                        </a:lnSpc>
                      </a:pP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Teaching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excellence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focus areas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0705" marR="193675" indent="-358140">
                        <a:lnSpc>
                          <a:spcPct val="104700"/>
                        </a:lnSpc>
                      </a:pP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Pertinent</a:t>
                      </a:r>
                      <a:r>
                        <a:rPr sz="600" b="1" i="1" spc="2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sections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 b="1" i="1" spc="2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the dossier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Excellent</a:t>
                      </a:r>
                      <a:r>
                        <a:rPr sz="600" b="1" i="1" spc="2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</a:pP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Very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spc="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ood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355">
                        <a:lnSpc>
                          <a:spcPct val="100000"/>
                        </a:lnSpc>
                      </a:pPr>
                      <a:r>
                        <a:rPr sz="600" b="1" i="1" spc="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ood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600" b="1" i="1" spc="30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marR="48895" algn="ctr">
                        <a:lnSpc>
                          <a:spcPct val="102000"/>
                        </a:lnSpc>
                      </a:pPr>
                      <a:r>
                        <a:rPr sz="600" b="1" i="1" spc="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No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600" b="1" i="1" spc="25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i="1" dirty="0">
                          <a:solidFill>
                            <a:srgbClr val="008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720">
                <a:tc rowSpan="2">
                  <a:txBody>
                    <a:bodyPr/>
                    <a:lstStyle/>
                    <a:p>
                      <a:pPr marL="521334" marR="71755" indent="-439420">
                        <a:lnSpc>
                          <a:spcPct val="102099"/>
                        </a:lnSpc>
                      </a:pP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b="1" spc="3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 b="1" spc="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effective</a:t>
                      </a:r>
                      <a:r>
                        <a:rPr sz="600" b="1" spc="3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student learning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6215" marR="538480" indent="-99060">
                        <a:lnSpc>
                          <a:spcPct val="104700"/>
                        </a:lnSpc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ontributions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 achieve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ents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ination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letter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SP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T/SP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scores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Letters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reco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endation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Additional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docu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entation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Appendix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54610" marR="102870">
                        <a:lnSpc>
                          <a:spcPct val="99400"/>
                        </a:lnSpc>
                      </a:pPr>
                      <a:r>
                        <a:rPr sz="700" i="1" spc="5" dirty="0">
                          <a:latin typeface="Arial"/>
                          <a:cs typeface="Arial"/>
                        </a:rPr>
                        <a:t>Doss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lli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pedagog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oye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y 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SPOT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SPO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sco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excee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depa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men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ages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exemp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ry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lty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commen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tly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's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pedagog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ex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oduc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suc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pub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oduc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abov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beyon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ecommenda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demons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's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ab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venu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ith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gn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ifi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success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 li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docu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53340">
                        <a:lnSpc>
                          <a:spcPct val="1026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includes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lines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 independent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students are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effectively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direct result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pedagogies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ployed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by 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candidate.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144780">
                        <a:lnSpc>
                          <a:spcPct val="1028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includes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several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lines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 independent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students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are learning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effectively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direct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result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 pedagogies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ployed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candidate.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116839">
                        <a:lnSpc>
                          <a:spcPct val="1026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includes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few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lines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 independent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students are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learning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effectively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direct result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pedagogies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ployed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by 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candidate.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83185">
                        <a:lnSpc>
                          <a:spcPct val="102000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evidence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06">
                <a:tc rowSpan="2">
                  <a:txBody>
                    <a:bodyPr/>
                    <a:lstStyle/>
                    <a:p>
                      <a:pPr marL="153035" marR="143510" indent="60960">
                        <a:lnSpc>
                          <a:spcPct val="104700"/>
                        </a:lnSpc>
                      </a:pP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b="1" spc="3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 b="1" spc="2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exe</a:t>
                      </a:r>
                      <a:r>
                        <a:rPr sz="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plary course/curriculum</a:t>
                      </a:r>
                      <a:r>
                        <a:rPr sz="600" b="1" spc="3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design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6215" marR="537845" indent="-99060">
                        <a:lnSpc>
                          <a:spcPct val="104700"/>
                        </a:lnSpc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ontributions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 achieve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ents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ination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letter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Letters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reco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endation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Additional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docu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entation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54610" marR="220345">
                        <a:lnSpc>
                          <a:spcPct val="100000"/>
                        </a:lnSpc>
                      </a:pPr>
                      <a:r>
                        <a:rPr sz="700" i="1" spc="5" dirty="0">
                          <a:latin typeface="Arial"/>
                          <a:cs typeface="Arial"/>
                        </a:rPr>
                        <a:t>Doss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exe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rri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nco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pedagog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man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’s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abou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desc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t/s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hat success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lly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suppo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g-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oom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wo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kshop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abo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env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onmen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desc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rri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t/s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mu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comm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itt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rri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comm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itt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s.</a:t>
                      </a:r>
                      <a:endParaRPr sz="7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2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67310">
                        <a:lnSpc>
                          <a:spcPct val="1030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presents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clear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that 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candidate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actively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 successfully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contributed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several course/curriculum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projects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or 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several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levels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course/curriculum design.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66040">
                        <a:lnSpc>
                          <a:spcPct val="103400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presents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clear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 candidate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actively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successfully contributed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least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two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course/curriculum design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projects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least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levels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 course/curriculum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design.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67310">
                        <a:lnSpc>
                          <a:spcPct val="1030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presents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clear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that 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candidate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actively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 successfully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contributed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least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one course/curriculum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design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 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least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level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course/curriculum design.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83185">
                        <a:lnSpc>
                          <a:spcPct val="104700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evidence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705">
                <a:tc rowSpan="2">
                  <a:txBody>
                    <a:bodyPr/>
                    <a:lstStyle/>
                    <a:p>
                      <a:pPr marL="170180" marR="160655" algn="ctr">
                        <a:lnSpc>
                          <a:spcPct val="103299"/>
                        </a:lnSpc>
                      </a:pP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b="1" spc="3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 b="1" spc="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professional develop</a:t>
                      </a:r>
                      <a:r>
                        <a:rPr sz="600" b="1" spc="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ent</a:t>
                      </a:r>
                      <a:r>
                        <a:rPr sz="600" b="1" spc="2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600" b="1" spc="3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00" b="1" spc="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pact across</a:t>
                      </a:r>
                      <a:r>
                        <a:rPr sz="600" b="1" spc="3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600" b="1" spc="3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spc="5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600" b="1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niversity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6215" marR="538480" indent="-99060">
                        <a:lnSpc>
                          <a:spcPct val="102099"/>
                        </a:lnSpc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ontributions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 achieve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ents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ination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letter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Teaching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state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Letters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reco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endation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Additional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docu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entation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54610" marR="55244">
                        <a:lnSpc>
                          <a:spcPct val="100000"/>
                        </a:lnSpc>
                      </a:pPr>
                      <a:r>
                        <a:rPr sz="700" i="1" spc="5" dirty="0">
                          <a:latin typeface="Arial"/>
                          <a:cs typeface="Arial"/>
                        </a:rPr>
                        <a:t>Doss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exa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op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pus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ity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cumen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 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me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opmen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adv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men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unde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adua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adua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      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depa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men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ity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comm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itt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3)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endanc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DER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FD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opmen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oppo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beyon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wha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equ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ir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compu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ece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t),</a:t>
                      </a:r>
                      <a:r>
                        <a:rPr sz="7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wo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kshop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pedagogy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assessmen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som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ace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lty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VT.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6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116205">
                        <a:lnSpc>
                          <a:spcPct val="1028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includes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exa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 professional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develop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ent,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service, and/or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pus/co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unity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outreach docu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ented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over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153670">
                        <a:lnSpc>
                          <a:spcPct val="1028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includes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several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exa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 professional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develop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ent,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service,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and/or ca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pus/co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unity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outreach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docu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ented over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155575">
                        <a:lnSpc>
                          <a:spcPct val="1028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includes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few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exa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ples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of professional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develop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ent,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service, and/or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pus/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unity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outreach docu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ented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over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83185">
                        <a:lnSpc>
                          <a:spcPct val="104700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evidence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6279">
                <a:tc rowSpan="2">
                  <a:txBody>
                    <a:bodyPr/>
                    <a:lstStyle/>
                    <a:p>
                      <a:pPr marL="92075" marR="64769" indent="-17780">
                        <a:lnSpc>
                          <a:spcPct val="102099"/>
                        </a:lnSpc>
                      </a:pP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sz="600" b="1" spc="3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600" b="1" spc="2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broader</a:t>
                      </a:r>
                      <a:r>
                        <a:rPr sz="600" b="1" spc="3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teaching i</a:t>
                      </a:r>
                      <a:r>
                        <a:rPr sz="600" b="1" spc="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pact</a:t>
                      </a:r>
                      <a:r>
                        <a:rPr sz="600" b="1" spc="25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beyond</a:t>
                      </a:r>
                      <a:r>
                        <a:rPr sz="600" b="1" spc="3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Virginia</a:t>
                      </a:r>
                      <a:r>
                        <a:rPr sz="600" b="1" spc="30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00" b="1" dirty="0">
                          <a:solidFill>
                            <a:srgbClr val="FF6600"/>
                          </a:solidFill>
                          <a:latin typeface="Arial"/>
                          <a:cs typeface="Arial"/>
                        </a:rPr>
                        <a:t>Tech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6215" marR="538480" indent="-99060">
                        <a:lnSpc>
                          <a:spcPct val="102099"/>
                        </a:lnSpc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ontributions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 achieve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ents</a:t>
                      </a: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ination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letter</a:t>
                      </a:r>
                    </a:p>
                    <a:p>
                      <a:pPr marL="196215" indent="-9906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96850" algn="l"/>
                        </a:tabLst>
                      </a:pPr>
                      <a:r>
                        <a:rPr sz="600" dirty="0">
                          <a:latin typeface="Arial"/>
                          <a:cs typeface="Arial"/>
                        </a:rPr>
                        <a:t>Additional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docu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entation</a:t>
                      </a: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54610" marR="60325">
                        <a:lnSpc>
                          <a:spcPct val="99300"/>
                        </a:lnSpc>
                      </a:pPr>
                      <a:r>
                        <a:rPr sz="700" i="1" spc="5" dirty="0">
                          <a:latin typeface="Arial"/>
                          <a:cs typeface="Arial"/>
                        </a:rPr>
                        <a:t>Doss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exa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docu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pedagog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nnova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700" i="1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rri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gn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succes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pub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beyon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campus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ude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pub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abs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ts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tri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bu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wh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ite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pape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educa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-r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ences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educa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-r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eg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wo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kshop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sem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ity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demons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sha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accomp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shmen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oad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epea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ly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beyon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campus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cand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hav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ece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sponso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suppo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conduc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g,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hough ob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ou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und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essen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7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rit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ri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700" i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"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mas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700" i="1" spc="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."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2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214629">
                        <a:lnSpc>
                          <a:spcPct val="1026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includes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exa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ples docu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entating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candidate has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shared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his/her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pedagogical innovations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success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publicly beyond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VT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pus.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89535">
                        <a:lnSpc>
                          <a:spcPct val="1028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includes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several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exa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ples docu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entating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candidate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has shared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his/her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pedagogical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innovations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and success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publicly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beyond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VT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pus.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 marR="96520">
                        <a:lnSpc>
                          <a:spcPct val="1026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ossier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includes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few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exa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ples docu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entating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candidate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has shared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his/her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pedagogical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innovation and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success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publicly</a:t>
                      </a:r>
                      <a:r>
                        <a:rPr sz="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beyond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VT ca</a:t>
                      </a:r>
                      <a:r>
                        <a:rPr sz="6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pus.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83185">
                        <a:lnSpc>
                          <a:spcPct val="102099"/>
                        </a:lnSpc>
                      </a:pPr>
                      <a:r>
                        <a:rPr sz="600" spc="5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evidence</a:t>
                      </a:r>
                    </a:p>
                  </a:txBody>
                  <a:tcPr marL="0" marR="0" marT="0" marB="0">
                    <a:lnL w="6565">
                      <a:solidFill>
                        <a:srgbClr val="000000"/>
                      </a:solidFill>
                      <a:prstDash val="solid"/>
                    </a:lnL>
                    <a:lnR w="6565">
                      <a:solidFill>
                        <a:srgbClr val="000000"/>
                      </a:solidFill>
                      <a:prstDash val="solid"/>
                    </a:lnR>
                    <a:lnT w="6184">
                      <a:solidFill>
                        <a:srgbClr val="000000"/>
                      </a:solidFill>
                      <a:prstDash val="solid"/>
                    </a:lnT>
                    <a:lnB w="618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0275">
              <a:lnSpc>
                <a:spcPts val="4760"/>
              </a:lnSpc>
            </a:pPr>
            <a:r>
              <a:rPr sz="4000" spc="-105" dirty="0">
                <a:latin typeface="Arial"/>
                <a:cs typeface="Arial"/>
              </a:rPr>
              <a:t>Dossie</a:t>
            </a:r>
            <a:r>
              <a:rPr sz="4000" dirty="0">
                <a:latin typeface="Arial"/>
                <a:cs typeface="Arial"/>
              </a:rPr>
              <a:t>r</a:t>
            </a:r>
            <a:r>
              <a:rPr sz="4000" spc="-195" dirty="0">
                <a:latin typeface="Arial"/>
                <a:cs typeface="Arial"/>
              </a:rPr>
              <a:t> </a:t>
            </a:r>
            <a:r>
              <a:rPr sz="4000" spc="-105" dirty="0">
                <a:latin typeface="Arial"/>
                <a:cs typeface="Arial"/>
              </a:rPr>
              <a:t>Contents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1" y="2057400"/>
            <a:ext cx="9296400" cy="4421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500"/>
              </a:lnSpc>
              <a:buClr>
                <a:srgbClr val="993232"/>
              </a:buClr>
              <a:buSzPct val="85416"/>
              <a:tabLst>
                <a:tab pos="195580" algn="l"/>
              </a:tabLst>
            </a:pPr>
            <a:r>
              <a:rPr lang="en-US" sz="2400" b="1" spc="-15" dirty="0">
                <a:solidFill>
                  <a:srgbClr val="333333"/>
                </a:solidFill>
                <a:latin typeface="Arial"/>
                <a:cs typeface="Arial"/>
              </a:rPr>
              <a:t>Limit</a:t>
            </a:r>
            <a:r>
              <a:rPr lang="en-US" sz="24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400" b="1" spc="-15" dirty="0">
                <a:solidFill>
                  <a:srgbClr val="333333"/>
                </a:solidFill>
                <a:latin typeface="Arial"/>
                <a:cs typeface="Arial"/>
              </a:rPr>
              <a:t>total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400" b="1" spc="-15" dirty="0">
                <a:solidFill>
                  <a:srgbClr val="333333"/>
                </a:solidFill>
                <a:latin typeface="Arial"/>
                <a:cs typeface="Arial"/>
              </a:rPr>
              <a:t>length</a:t>
            </a:r>
            <a:r>
              <a:rPr lang="en-US" sz="24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400" b="1" spc="-15" dirty="0">
                <a:solidFill>
                  <a:srgbClr val="333333"/>
                </a:solidFill>
                <a:latin typeface="Arial"/>
                <a:cs typeface="Arial"/>
              </a:rPr>
              <a:t>to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400" b="1" spc="-5" dirty="0">
                <a:solidFill>
                  <a:srgbClr val="333333"/>
                </a:solidFill>
                <a:latin typeface="Arial"/>
                <a:cs typeface="Arial"/>
              </a:rPr>
              <a:t>11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 pages</a:t>
            </a:r>
            <a:r>
              <a:rPr lang="en-US" sz="24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400" b="1" spc="-15" dirty="0">
                <a:solidFill>
                  <a:srgbClr val="333333"/>
                </a:solidFill>
                <a:latin typeface="Arial"/>
                <a:cs typeface="Arial"/>
              </a:rPr>
              <a:t>(excluding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400" b="1" spc="-5" dirty="0">
                <a:solidFill>
                  <a:srgbClr val="333333"/>
                </a:solidFill>
                <a:latin typeface="Arial"/>
                <a:cs typeface="Arial"/>
              </a:rPr>
              <a:t>cove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r </a:t>
            </a:r>
            <a:r>
              <a:rPr lang="en-US" sz="2400" b="1" spc="-15" dirty="0">
                <a:solidFill>
                  <a:srgbClr val="333333"/>
                </a:solidFill>
                <a:latin typeface="Arial"/>
                <a:cs typeface="Arial"/>
              </a:rPr>
              <a:t>page</a:t>
            </a:r>
            <a:r>
              <a:rPr lang="en-US" sz="2400" b="1" spc="-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400" b="1" spc="-20" dirty="0">
                <a:solidFill>
                  <a:srgbClr val="333333"/>
                </a:solidFill>
                <a:latin typeface="Arial"/>
                <a:cs typeface="Arial"/>
              </a:rPr>
              <a:t>an</a:t>
            </a:r>
            <a:r>
              <a:rPr lang="en-US" sz="2400" b="1" spc="-15" dirty="0">
                <a:solidFill>
                  <a:srgbClr val="333333"/>
                </a:solidFill>
                <a:latin typeface="Arial"/>
                <a:cs typeface="Arial"/>
              </a:rPr>
              <a:t>d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400" b="1" spc="-20" dirty="0">
                <a:solidFill>
                  <a:srgbClr val="333333"/>
                </a:solidFill>
                <a:latin typeface="Arial"/>
                <a:cs typeface="Arial"/>
              </a:rPr>
              <a:t>SPOT</a:t>
            </a:r>
            <a:r>
              <a:rPr lang="en-US" sz="2400" b="1" dirty="0">
                <a:solidFill>
                  <a:srgbClr val="333333"/>
                </a:solidFill>
                <a:latin typeface="Arial"/>
                <a:cs typeface="Arial"/>
              </a:rPr>
              <a:t> information</a:t>
            </a:r>
            <a:r>
              <a:rPr lang="en-US" sz="2400" b="1" spc="-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en-US" sz="2400" b="1" spc="-20" dirty="0">
                <a:solidFill>
                  <a:srgbClr val="333333"/>
                </a:solidFill>
                <a:latin typeface="Arial"/>
                <a:cs typeface="Arial"/>
              </a:rPr>
              <a:t>appendix)</a:t>
            </a:r>
          </a:p>
          <a:p>
            <a:pPr marL="12700" marR="5080">
              <a:lnSpc>
                <a:spcPts val="2500"/>
              </a:lnSpc>
              <a:buClr>
                <a:srgbClr val="993232"/>
              </a:buClr>
              <a:buSzPct val="85416"/>
              <a:tabLst>
                <a:tab pos="19558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195580" indent="-182880">
              <a:lnSpc>
                <a:spcPts val="2855"/>
              </a:lnSpc>
              <a:spcBef>
                <a:spcPts val="275"/>
              </a:spcBef>
              <a:buClr>
                <a:srgbClr val="993232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lang="en-US" sz="2400" b="1" spc="-5" dirty="0">
                <a:solidFill>
                  <a:srgbClr val="008000"/>
                </a:solidFill>
                <a:latin typeface="Arial"/>
                <a:cs typeface="Arial"/>
              </a:rPr>
              <a:t>Cove</a:t>
            </a:r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r Page</a:t>
            </a:r>
            <a:r>
              <a:rPr lang="en-US" sz="2400" b="1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2400" b="1" spc="-15" dirty="0">
                <a:solidFill>
                  <a:srgbClr val="008000"/>
                </a:solidFill>
                <a:latin typeface="Arial"/>
                <a:cs typeface="Arial"/>
              </a:rPr>
              <a:t>(Download</a:t>
            </a:r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en-US" sz="2400" b="1" spc="-195" dirty="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lang="en-US" sz="2400" b="1" spc="-5" dirty="0">
                <a:solidFill>
                  <a:srgbClr val="008000"/>
                </a:solidFill>
                <a:latin typeface="Arial"/>
                <a:cs typeface="Arial"/>
              </a:rPr>
              <a:t>emplate)</a:t>
            </a:r>
            <a:endParaRPr lang="en-US" sz="2400" b="1" spc="-15" dirty="0">
              <a:solidFill>
                <a:srgbClr val="921F07"/>
              </a:solidFill>
              <a:latin typeface="Arial"/>
              <a:cs typeface="Arial"/>
            </a:endParaRPr>
          </a:p>
          <a:p>
            <a:pPr marL="195580" indent="-182880">
              <a:buClr>
                <a:srgbClr val="993232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2400" b="1" spc="-15" dirty="0">
                <a:solidFill>
                  <a:srgbClr val="921F07"/>
                </a:solidFill>
                <a:latin typeface="Arial"/>
                <a:cs typeface="Arial"/>
              </a:rPr>
              <a:t>Section</a:t>
            </a:r>
            <a:r>
              <a:rPr sz="2400" b="1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21F07"/>
                </a:solidFill>
                <a:latin typeface="Arial"/>
                <a:cs typeface="Arial"/>
              </a:rPr>
              <a:t>1:</a:t>
            </a:r>
            <a:r>
              <a:rPr lang="en-US" sz="2000" b="1" spc="-5" dirty="0">
                <a:solidFill>
                  <a:srgbClr val="C95F2B"/>
                </a:solidFill>
                <a:latin typeface="Arial"/>
                <a:cs typeface="Arial"/>
              </a:rPr>
              <a:t>Distinctiv</a:t>
            </a:r>
            <a:r>
              <a:rPr lang="en-US" sz="2000" b="1" dirty="0">
                <a:solidFill>
                  <a:srgbClr val="C95F2B"/>
                </a:solidFill>
                <a:latin typeface="Arial"/>
                <a:cs typeface="Arial"/>
              </a:rPr>
              <a:t>e</a:t>
            </a:r>
            <a:r>
              <a:rPr lang="en-US" sz="2000" b="1" spc="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2000" b="1" spc="-20" dirty="0">
                <a:solidFill>
                  <a:srgbClr val="C95F2B"/>
                </a:solidFill>
                <a:latin typeface="Arial"/>
                <a:cs typeface="Arial"/>
              </a:rPr>
              <a:t>Contribution</a:t>
            </a:r>
            <a:r>
              <a:rPr lang="en-US" sz="2000" b="1" spc="-15" dirty="0">
                <a:solidFill>
                  <a:srgbClr val="C95F2B"/>
                </a:solidFill>
                <a:latin typeface="Arial"/>
                <a:cs typeface="Arial"/>
              </a:rPr>
              <a:t>s</a:t>
            </a:r>
            <a:r>
              <a:rPr lang="en-US" sz="2000" b="1" spc="10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2000" b="1" spc="-20" dirty="0">
                <a:solidFill>
                  <a:srgbClr val="C95F2B"/>
                </a:solidFill>
                <a:latin typeface="Arial"/>
                <a:cs typeface="Arial"/>
              </a:rPr>
              <a:t>an</a:t>
            </a:r>
            <a:r>
              <a:rPr lang="en-US" sz="2000" b="1" spc="-15" dirty="0">
                <a:solidFill>
                  <a:srgbClr val="C95F2B"/>
                </a:solidFill>
                <a:latin typeface="Arial"/>
                <a:cs typeface="Arial"/>
              </a:rPr>
              <a:t>d</a:t>
            </a:r>
            <a:r>
              <a:rPr lang="en-US" sz="2000" b="1" spc="-90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2000" b="1" spc="-5" dirty="0">
                <a:solidFill>
                  <a:srgbClr val="C95F2B"/>
                </a:solidFill>
                <a:latin typeface="Arial"/>
                <a:cs typeface="Arial"/>
              </a:rPr>
              <a:t>Achievements </a:t>
            </a:r>
            <a:r>
              <a:rPr lang="en-US" sz="2000" b="1" spc="-5" dirty="0">
                <a:solidFill>
                  <a:srgbClr val="00B050"/>
                </a:solidFill>
                <a:latin typeface="Arial"/>
                <a:cs typeface="Arial"/>
              </a:rPr>
              <a:t>Ann Stevens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spcBef>
                <a:spcPts val="320"/>
              </a:spcBef>
              <a:buClr>
                <a:srgbClr val="993232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2400" b="1" spc="-15" dirty="0">
                <a:solidFill>
                  <a:srgbClr val="921F07"/>
                </a:solidFill>
                <a:latin typeface="Arial"/>
                <a:cs typeface="Arial"/>
              </a:rPr>
              <a:t>Section</a:t>
            </a:r>
            <a:r>
              <a:rPr sz="2400" b="1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21F07"/>
                </a:solidFill>
                <a:latin typeface="Arial"/>
                <a:cs typeface="Arial"/>
              </a:rPr>
              <a:t>2:</a:t>
            </a:r>
            <a:r>
              <a:rPr lang="en-US" sz="2400" b="1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lang="en-US" sz="2000" b="1" spc="-20" dirty="0">
                <a:solidFill>
                  <a:srgbClr val="C95F2B"/>
                </a:solidFill>
                <a:latin typeface="Arial"/>
                <a:cs typeface="Arial"/>
              </a:rPr>
              <a:t>Nominatio</a:t>
            </a:r>
            <a:r>
              <a:rPr lang="en-US" sz="2000" b="1" spc="-15" dirty="0">
                <a:solidFill>
                  <a:srgbClr val="C95F2B"/>
                </a:solidFill>
                <a:latin typeface="Arial"/>
                <a:cs typeface="Arial"/>
              </a:rPr>
              <a:t>n</a:t>
            </a:r>
            <a:r>
              <a:rPr lang="en-US" sz="2000" b="1" spc="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C95F2B"/>
                </a:solidFill>
                <a:latin typeface="Arial"/>
                <a:cs typeface="Arial"/>
              </a:rPr>
              <a:t>Letter </a:t>
            </a: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Gordon Yee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spcBef>
                <a:spcPts val="219"/>
              </a:spcBef>
              <a:buClr>
                <a:srgbClr val="993232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2400" b="1" spc="-15" dirty="0">
                <a:solidFill>
                  <a:srgbClr val="921F07"/>
                </a:solidFill>
                <a:latin typeface="Arial"/>
                <a:cs typeface="Arial"/>
              </a:rPr>
              <a:t>Section</a:t>
            </a:r>
            <a:r>
              <a:rPr sz="2400" b="1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21F07"/>
                </a:solidFill>
                <a:latin typeface="Arial"/>
                <a:cs typeface="Arial"/>
              </a:rPr>
              <a:t>3:</a:t>
            </a:r>
            <a:r>
              <a:rPr lang="en-US" sz="2400" b="1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lang="en-US" sz="2000" b="1" spc="-195" dirty="0">
                <a:solidFill>
                  <a:srgbClr val="C95F2B"/>
                </a:solidFill>
                <a:latin typeface="Arial"/>
                <a:cs typeface="Arial"/>
              </a:rPr>
              <a:t>T</a:t>
            </a:r>
            <a:r>
              <a:rPr lang="en-US" sz="2000" b="1" spc="-20" dirty="0">
                <a:solidFill>
                  <a:srgbClr val="C95F2B"/>
                </a:solidFill>
                <a:latin typeface="Arial"/>
                <a:cs typeface="Arial"/>
              </a:rPr>
              <a:t>eachin</a:t>
            </a:r>
            <a:r>
              <a:rPr lang="en-US" sz="2000" b="1" spc="-15" dirty="0">
                <a:solidFill>
                  <a:srgbClr val="C95F2B"/>
                </a:solidFill>
                <a:latin typeface="Arial"/>
                <a:cs typeface="Arial"/>
              </a:rPr>
              <a:t>g</a:t>
            </a:r>
            <a:r>
              <a:rPr lang="en-US" sz="2000" b="1" dirty="0">
                <a:solidFill>
                  <a:srgbClr val="C95F2B"/>
                </a:solidFill>
                <a:latin typeface="Arial"/>
                <a:cs typeface="Arial"/>
              </a:rPr>
              <a:t> Statement </a:t>
            </a: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Sharon Johnson</a:t>
            </a:r>
            <a:endParaRPr sz="24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20"/>
              </a:spcBef>
              <a:buClr>
                <a:srgbClr val="993232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sz="2400" b="1" spc="-15" dirty="0">
                <a:solidFill>
                  <a:srgbClr val="921F07"/>
                </a:solidFill>
                <a:latin typeface="Arial"/>
                <a:cs typeface="Arial"/>
              </a:rPr>
              <a:t>Section</a:t>
            </a:r>
            <a:r>
              <a:rPr sz="2400" b="1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21F07"/>
                </a:solidFill>
                <a:latin typeface="Arial"/>
                <a:cs typeface="Arial"/>
              </a:rPr>
              <a:t>4:</a:t>
            </a:r>
            <a:r>
              <a:rPr lang="en-US" sz="2400" b="1" spc="-5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C95F2B"/>
                </a:solidFill>
                <a:latin typeface="Arial"/>
                <a:cs typeface="Arial"/>
              </a:rPr>
              <a:t>Letters</a:t>
            </a:r>
            <a:r>
              <a:rPr lang="en-US" sz="2000" b="1" spc="-10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C95F2B"/>
                </a:solidFill>
                <a:latin typeface="Arial"/>
                <a:cs typeface="Arial"/>
              </a:rPr>
              <a:t>of</a:t>
            </a:r>
            <a:r>
              <a:rPr lang="en-US" sz="2000" b="1" spc="-5" dirty="0">
                <a:solidFill>
                  <a:srgbClr val="C95F2B"/>
                </a:solidFill>
                <a:latin typeface="Arial"/>
                <a:cs typeface="Arial"/>
              </a:rPr>
              <a:t> Recommendatio</a:t>
            </a:r>
            <a:r>
              <a:rPr lang="en-US" sz="2000" b="1" dirty="0">
                <a:solidFill>
                  <a:srgbClr val="C95F2B"/>
                </a:solidFill>
                <a:latin typeface="Arial"/>
                <a:cs typeface="Arial"/>
              </a:rPr>
              <a:t>n</a:t>
            </a:r>
            <a:r>
              <a:rPr lang="en-US" sz="2000" b="1" spc="10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2000" b="1" spc="-20" dirty="0">
                <a:solidFill>
                  <a:srgbClr val="C95F2B"/>
                </a:solidFill>
                <a:latin typeface="Arial"/>
                <a:cs typeface="Arial"/>
              </a:rPr>
              <a:t>and/o</a:t>
            </a:r>
            <a:r>
              <a:rPr lang="en-US" sz="2000" b="1" spc="-10" dirty="0">
                <a:solidFill>
                  <a:srgbClr val="C95F2B"/>
                </a:solidFill>
                <a:latin typeface="Arial"/>
                <a:cs typeface="Arial"/>
              </a:rPr>
              <a:t>r</a:t>
            </a:r>
            <a:r>
              <a:rPr lang="en-US" sz="2000" b="1" dirty="0">
                <a:solidFill>
                  <a:srgbClr val="C95F2B"/>
                </a:solidFill>
                <a:latin typeface="Arial"/>
                <a:cs typeface="Arial"/>
              </a:rPr>
              <a:t> Peer </a:t>
            </a:r>
            <a:r>
              <a:rPr lang="en-US" sz="2000" b="1" spc="-15" dirty="0">
                <a:solidFill>
                  <a:srgbClr val="C95F2B"/>
                </a:solidFill>
                <a:latin typeface="Arial"/>
                <a:cs typeface="Arial"/>
              </a:rPr>
              <a:t>Evaluations</a:t>
            </a:r>
            <a:r>
              <a:rPr lang="en-US" sz="2000" b="1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2000" b="1" spc="-15" dirty="0">
                <a:solidFill>
                  <a:srgbClr val="C95F2B"/>
                </a:solidFill>
                <a:latin typeface="Arial"/>
                <a:cs typeface="Arial"/>
              </a:rPr>
              <a:t>of</a:t>
            </a:r>
            <a:r>
              <a:rPr lang="en-US" sz="2000"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2000" b="1" spc="-195" dirty="0">
                <a:solidFill>
                  <a:srgbClr val="C95F2B"/>
                </a:solidFill>
                <a:latin typeface="Arial"/>
                <a:cs typeface="Arial"/>
              </a:rPr>
              <a:t>T</a:t>
            </a:r>
            <a:r>
              <a:rPr lang="en-US" sz="2000" b="1" spc="-20" dirty="0">
                <a:solidFill>
                  <a:srgbClr val="C95F2B"/>
                </a:solidFill>
                <a:latin typeface="Arial"/>
                <a:cs typeface="Arial"/>
              </a:rPr>
              <a:t>eaching </a:t>
            </a:r>
            <a:r>
              <a:rPr lang="en-US" sz="2000" b="1" spc="-20" dirty="0">
                <a:solidFill>
                  <a:srgbClr val="00B050"/>
                </a:solidFill>
                <a:latin typeface="Arial"/>
                <a:cs typeface="Arial"/>
              </a:rPr>
              <a:t>Gordon Yee</a:t>
            </a:r>
          </a:p>
          <a:p>
            <a:pPr marL="195580" indent="-182880">
              <a:lnSpc>
                <a:spcPct val="100000"/>
              </a:lnSpc>
              <a:spcBef>
                <a:spcPts val="320"/>
              </a:spcBef>
              <a:buClr>
                <a:srgbClr val="993232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lang="en-US" sz="2400" b="1" spc="-15" dirty="0">
                <a:solidFill>
                  <a:srgbClr val="921F07"/>
                </a:solidFill>
                <a:latin typeface="Arial"/>
                <a:cs typeface="Arial"/>
              </a:rPr>
              <a:t>Section</a:t>
            </a:r>
            <a:r>
              <a:rPr lang="en-US" sz="2400" b="1" dirty="0">
                <a:solidFill>
                  <a:srgbClr val="921F07"/>
                </a:solidFill>
                <a:latin typeface="Arial"/>
                <a:cs typeface="Arial"/>
              </a:rPr>
              <a:t> </a:t>
            </a:r>
            <a:r>
              <a:rPr lang="en-US" sz="2400" b="1" spc="-5" dirty="0">
                <a:solidFill>
                  <a:srgbClr val="921F07"/>
                </a:solidFill>
                <a:latin typeface="Arial"/>
                <a:cs typeface="Arial"/>
              </a:rPr>
              <a:t>5: </a:t>
            </a:r>
            <a:r>
              <a:rPr lang="en-US" sz="2000" b="1" spc="-20" dirty="0">
                <a:solidFill>
                  <a:srgbClr val="C95F2B"/>
                </a:solidFill>
                <a:latin typeface="Arial"/>
                <a:cs typeface="Arial"/>
              </a:rPr>
              <a:t>Additiona</a:t>
            </a:r>
            <a:r>
              <a:rPr lang="en-US" sz="2000" b="1" spc="-10" dirty="0">
                <a:solidFill>
                  <a:srgbClr val="C95F2B"/>
                </a:solidFill>
                <a:latin typeface="Arial"/>
                <a:cs typeface="Arial"/>
              </a:rPr>
              <a:t>l</a:t>
            </a:r>
            <a:r>
              <a:rPr lang="en-US" sz="2000" b="1" spc="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2000" b="1" spc="-20" dirty="0">
                <a:solidFill>
                  <a:srgbClr val="C95F2B"/>
                </a:solidFill>
                <a:latin typeface="Arial"/>
                <a:cs typeface="Arial"/>
              </a:rPr>
              <a:t>Documentation </a:t>
            </a:r>
            <a:r>
              <a:rPr lang="en-US" sz="2000" b="1" spc="-20" dirty="0">
                <a:solidFill>
                  <a:srgbClr val="00B050"/>
                </a:solidFill>
                <a:latin typeface="Arial"/>
                <a:cs typeface="Arial"/>
              </a:rPr>
              <a:t>Ann Stevens</a:t>
            </a:r>
          </a:p>
          <a:p>
            <a:pPr marL="195580" indent="-182880">
              <a:lnSpc>
                <a:spcPct val="100000"/>
              </a:lnSpc>
              <a:spcBef>
                <a:spcPts val="320"/>
              </a:spcBef>
              <a:buClr>
                <a:srgbClr val="993232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r>
              <a:rPr lang="en-US" sz="2400" b="1" spc="-15" dirty="0">
                <a:solidFill>
                  <a:srgbClr val="921F07"/>
                </a:solidFill>
                <a:latin typeface="Arial"/>
                <a:cs typeface="Arial"/>
              </a:rPr>
              <a:t>REQUIRED APPENDIX: </a:t>
            </a:r>
            <a:r>
              <a:rPr lang="en-US" sz="2000" b="1" spc="-195" dirty="0">
                <a:solidFill>
                  <a:srgbClr val="C95F2B"/>
                </a:solidFill>
                <a:latin typeface="Arial"/>
                <a:cs typeface="Arial"/>
              </a:rPr>
              <a:t>SPOT Information </a:t>
            </a: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Sharon Johnson</a:t>
            </a:r>
            <a:endParaRPr lang="en-US" sz="2000" b="1" spc="-20" dirty="0">
              <a:solidFill>
                <a:srgbClr val="00B050"/>
              </a:solidFill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320"/>
              </a:spcBef>
              <a:buClr>
                <a:srgbClr val="993232"/>
              </a:buClr>
              <a:buSzPct val="83333"/>
              <a:buFont typeface="Arial"/>
              <a:buChar char="•"/>
              <a:tabLst>
                <a:tab pos="195580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9075547" cy="533400"/>
          </a:xfrm>
        </p:spPr>
        <p:txBody>
          <a:bodyPr/>
          <a:lstStyle/>
          <a:p>
            <a:r>
              <a:rPr lang="en-US" spc="-5" dirty="0"/>
              <a:t>Distinctiv</a:t>
            </a:r>
            <a:r>
              <a:rPr lang="en-US" dirty="0"/>
              <a:t>e</a:t>
            </a:r>
            <a:r>
              <a:rPr lang="en-US" spc="5" dirty="0"/>
              <a:t> </a:t>
            </a:r>
            <a:r>
              <a:rPr lang="en-US" spc="-15" dirty="0"/>
              <a:t>Contribution</a:t>
            </a:r>
            <a:r>
              <a:rPr lang="en-US" spc="-10" dirty="0"/>
              <a:t>s</a:t>
            </a:r>
            <a:r>
              <a:rPr lang="en-US" spc="5" dirty="0"/>
              <a:t> </a:t>
            </a:r>
            <a:r>
              <a:rPr lang="en-US" spc="-20" dirty="0"/>
              <a:t>an</a:t>
            </a:r>
            <a:r>
              <a:rPr lang="en-US" spc="-15" dirty="0"/>
              <a:t>d</a:t>
            </a:r>
            <a:r>
              <a:rPr lang="en-US" spc="-70" dirty="0"/>
              <a:t> </a:t>
            </a:r>
            <a:r>
              <a:rPr lang="en-US" spc="-5" dirty="0"/>
              <a:t>Achievements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384" y="1676400"/>
            <a:ext cx="9053575" cy="560153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FF0000"/>
                </a:solidFill>
              </a:rPr>
              <a:t>on</a:t>
            </a:r>
            <a:r>
              <a:rPr lang="en-US" sz="2800" dirty="0">
                <a:solidFill>
                  <a:srgbClr val="FF0000"/>
                </a:solidFill>
              </a:rPr>
              <a:t>e </a:t>
            </a:r>
            <a:r>
              <a:rPr lang="en-US" sz="2800" spc="-5" dirty="0">
                <a:solidFill>
                  <a:srgbClr val="FF0000"/>
                </a:solidFill>
              </a:rPr>
              <a:t>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spc="-5" dirty="0">
              <a:solidFill>
                <a:srgbClr val="49100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FF0000"/>
                </a:solidFill>
              </a:rPr>
              <a:t>Provide a bulleted list </a:t>
            </a:r>
            <a:r>
              <a:rPr lang="en-US" sz="2800" spc="-5" dirty="0">
                <a:solidFill>
                  <a:srgbClr val="491003"/>
                </a:solidFill>
              </a:rPr>
              <a:t>of: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491003"/>
                </a:solidFill>
              </a:rPr>
              <a:t>Significant teaching accomplishments </a:t>
            </a:r>
            <a:r>
              <a:rPr lang="en-US" sz="2800" b="1" u="sng" spc="-5" dirty="0">
                <a:solidFill>
                  <a:srgbClr val="491003"/>
                </a:solidFill>
              </a:rPr>
              <a:t>at VT </a:t>
            </a:r>
            <a:r>
              <a:rPr lang="en-US" sz="2800" spc="-5" dirty="0">
                <a:solidFill>
                  <a:srgbClr val="491003"/>
                </a:solidFill>
              </a:rPr>
              <a:t>(undergraduate and graduate students)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491003"/>
                </a:solidFill>
              </a:rPr>
              <a:t>Awards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491003"/>
                </a:solidFill>
              </a:rPr>
              <a:t>Grants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491003"/>
                </a:solidFill>
              </a:rPr>
              <a:t>Scholarship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491003"/>
                </a:solidFill>
              </a:rPr>
              <a:t>Educational outreach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spc="-5" dirty="0">
                <a:solidFill>
                  <a:srgbClr val="491003"/>
                </a:solidFill>
              </a:rPr>
              <a:t>Activities demonstrating the nominee’s commitment to excellence in teaching and student learning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spc="-5" dirty="0">
              <a:solidFill>
                <a:srgbClr val="491003"/>
              </a:solidFill>
            </a:endParaRPr>
          </a:p>
          <a:p>
            <a:pPr lvl="1"/>
            <a:r>
              <a:rPr lang="en-US" sz="2800" spc="-5" dirty="0">
                <a:solidFill>
                  <a:srgbClr val="491003"/>
                </a:solidFill>
              </a:rPr>
              <a:t>See examples for suggested headings!</a:t>
            </a:r>
          </a:p>
        </p:txBody>
      </p:sp>
    </p:spTree>
    <p:extLst>
      <p:ext uri="{BB962C8B-B14F-4D97-AF65-F5344CB8AC3E}">
        <p14:creationId xmlns:p14="http://schemas.microsoft.com/office/powerpoint/2010/main" val="41339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434" y="1135727"/>
            <a:ext cx="3596004" cy="1696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15"/>
              </a:lnSpc>
            </a:pPr>
            <a:r>
              <a:rPr sz="850" b="1" spc="-60" dirty="0">
                <a:latin typeface="Times New Roman"/>
                <a:cs typeface="Times New Roman"/>
              </a:rPr>
              <a:t>Distinctive</a:t>
            </a:r>
            <a:r>
              <a:rPr sz="850" b="1" spc="-30" dirty="0">
                <a:latin typeface="Times New Roman"/>
                <a:cs typeface="Times New Roman"/>
              </a:rPr>
              <a:t> </a:t>
            </a:r>
            <a:r>
              <a:rPr sz="850" b="1" spc="-65" dirty="0">
                <a:latin typeface="Times New Roman"/>
                <a:cs typeface="Times New Roman"/>
              </a:rPr>
              <a:t>Contribution</a:t>
            </a:r>
            <a:r>
              <a:rPr sz="850" b="1" spc="-50" dirty="0">
                <a:latin typeface="Times New Roman"/>
                <a:cs typeface="Times New Roman"/>
              </a:rPr>
              <a:t>s</a:t>
            </a:r>
            <a:r>
              <a:rPr sz="850" b="1" spc="-30" dirty="0">
                <a:latin typeface="Times New Roman"/>
                <a:cs typeface="Times New Roman"/>
              </a:rPr>
              <a:t> </a:t>
            </a:r>
            <a:r>
              <a:rPr sz="850" b="1" spc="-70" dirty="0">
                <a:latin typeface="Times New Roman"/>
                <a:cs typeface="Times New Roman"/>
              </a:rPr>
              <a:t>and</a:t>
            </a:r>
            <a:r>
              <a:rPr sz="850" b="1" spc="-35" dirty="0">
                <a:latin typeface="Times New Roman"/>
                <a:cs typeface="Times New Roman"/>
              </a:rPr>
              <a:t> </a:t>
            </a:r>
            <a:r>
              <a:rPr sz="850" b="1" spc="-70" dirty="0">
                <a:latin typeface="Times New Roman"/>
                <a:cs typeface="Times New Roman"/>
              </a:rPr>
              <a:t>Achievements</a:t>
            </a: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ts val="1015"/>
              </a:lnSpc>
            </a:pPr>
            <a:r>
              <a:rPr sz="850" i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Classroom</a:t>
            </a:r>
            <a:r>
              <a:rPr sz="850" i="1" u="sng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50" i="1" u="sng" spc="-60" dirty="0">
                <a:solidFill>
                  <a:srgbClr val="FF0000"/>
                </a:solidFill>
                <a:latin typeface="Times New Roman"/>
                <a:cs typeface="Times New Roman"/>
              </a:rPr>
              <a:t>Excellence</a:t>
            </a:r>
            <a:endParaRPr sz="8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246379">
              <a:lnSpc>
                <a:spcPct val="100000"/>
              </a:lnSpc>
              <a:spcBef>
                <a:spcPts val="10"/>
              </a:spcBef>
            </a:pPr>
            <a:r>
              <a:rPr sz="850" spc="-65" dirty="0">
                <a:latin typeface="Times New Roman"/>
                <a:cs typeface="Times New Roman"/>
              </a:rPr>
              <a:t>2011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85" dirty="0">
                <a:latin typeface="Times New Roman"/>
                <a:cs typeface="Times New Roman"/>
              </a:rPr>
              <a:t>C</a:t>
            </a:r>
            <a:r>
              <a:rPr sz="700" spc="-85" dirty="0">
                <a:latin typeface="Times New Roman"/>
                <a:cs typeface="Times New Roman"/>
              </a:rPr>
              <a:t>ERT</a:t>
            </a:r>
            <a:r>
              <a:rPr sz="700" spc="-60" dirty="0">
                <a:latin typeface="Times New Roman"/>
                <a:cs typeface="Times New Roman"/>
              </a:rPr>
              <a:t>IFI</a:t>
            </a:r>
            <a:r>
              <a:rPr sz="700" spc="-90" dirty="0">
                <a:latin typeface="Times New Roman"/>
                <a:cs typeface="Times New Roman"/>
              </a:rPr>
              <a:t>CATE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700" spc="-100" dirty="0">
                <a:latin typeface="Times New Roman"/>
                <a:cs typeface="Times New Roman"/>
              </a:rPr>
              <a:t>O</a:t>
            </a:r>
            <a:r>
              <a:rPr sz="700" spc="-80" dirty="0">
                <a:latin typeface="Times New Roman"/>
                <a:cs typeface="Times New Roman"/>
              </a:rPr>
              <a:t>F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T</a:t>
            </a:r>
            <a:r>
              <a:rPr sz="700" spc="-95" dirty="0">
                <a:latin typeface="Times New Roman"/>
                <a:cs typeface="Times New Roman"/>
              </a:rPr>
              <a:t>EACH</a:t>
            </a:r>
            <a:r>
              <a:rPr sz="700" spc="-50" dirty="0">
                <a:latin typeface="Times New Roman"/>
                <a:cs typeface="Times New Roman"/>
              </a:rPr>
              <a:t>I</a:t>
            </a:r>
            <a:r>
              <a:rPr sz="700" spc="-100" dirty="0">
                <a:latin typeface="Times New Roman"/>
                <a:cs typeface="Times New Roman"/>
              </a:rPr>
              <a:t>N</a:t>
            </a:r>
            <a:r>
              <a:rPr sz="700" spc="-105" dirty="0">
                <a:latin typeface="Times New Roman"/>
                <a:cs typeface="Times New Roman"/>
              </a:rPr>
              <a:t>G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E</a:t>
            </a:r>
            <a:r>
              <a:rPr sz="700" spc="-90" dirty="0">
                <a:latin typeface="Times New Roman"/>
                <a:cs typeface="Times New Roman"/>
              </a:rPr>
              <a:t>XCELLENCE</a:t>
            </a:r>
            <a:r>
              <a:rPr sz="850" spc="-35" dirty="0">
                <a:latin typeface="Times New Roman"/>
                <a:cs typeface="Times New Roman"/>
              </a:rPr>
              <a:t>,</a:t>
            </a:r>
            <a:r>
              <a:rPr sz="850" spc="-7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College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Architecture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100" dirty="0">
                <a:latin typeface="Times New Roman"/>
                <a:cs typeface="Times New Roman"/>
              </a:rPr>
              <a:t>&amp;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Urba</a:t>
            </a:r>
            <a:r>
              <a:rPr sz="850" spc="-65" dirty="0">
                <a:latin typeface="Times New Roman"/>
                <a:cs typeface="Times New Roman"/>
              </a:rPr>
              <a:t>n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Studies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2011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F</a:t>
            </a:r>
            <a:r>
              <a:rPr sz="700" spc="-95" dirty="0">
                <a:latin typeface="Times New Roman"/>
                <a:cs typeface="Times New Roman"/>
              </a:rPr>
              <a:t>AVOR</a:t>
            </a:r>
            <a:r>
              <a:rPr sz="700" spc="-50" dirty="0">
                <a:latin typeface="Times New Roman"/>
                <a:cs typeface="Times New Roman"/>
              </a:rPr>
              <a:t>I</a:t>
            </a:r>
            <a:r>
              <a:rPr sz="700" spc="-85" dirty="0">
                <a:latin typeface="Times New Roman"/>
                <a:cs typeface="Times New Roman"/>
              </a:rPr>
              <a:t>T</a:t>
            </a:r>
            <a:r>
              <a:rPr sz="700" spc="-90" dirty="0">
                <a:latin typeface="Times New Roman"/>
                <a:cs typeface="Times New Roman"/>
              </a:rPr>
              <a:t>E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F</a:t>
            </a:r>
            <a:r>
              <a:rPr sz="700" spc="-90" dirty="0">
                <a:latin typeface="Times New Roman"/>
                <a:cs typeface="Times New Roman"/>
              </a:rPr>
              <a:t>ACULT</a:t>
            </a:r>
            <a:r>
              <a:rPr sz="700" spc="-105" dirty="0">
                <a:latin typeface="Times New Roman"/>
                <a:cs typeface="Times New Roman"/>
              </a:rPr>
              <a:t>Y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N</a:t>
            </a:r>
            <a:r>
              <a:rPr sz="700" spc="-110" dirty="0">
                <a:latin typeface="Times New Roman"/>
                <a:cs typeface="Times New Roman"/>
              </a:rPr>
              <a:t>OM</a:t>
            </a:r>
            <a:r>
              <a:rPr sz="700" spc="-50" dirty="0">
                <a:latin typeface="Times New Roman"/>
                <a:cs typeface="Times New Roman"/>
              </a:rPr>
              <a:t>I</a:t>
            </a:r>
            <a:r>
              <a:rPr sz="700" spc="-95" dirty="0">
                <a:latin typeface="Times New Roman"/>
                <a:cs typeface="Times New Roman"/>
              </a:rPr>
              <a:t>NAT</a:t>
            </a:r>
            <a:r>
              <a:rPr sz="700" spc="-50" dirty="0">
                <a:latin typeface="Times New Roman"/>
                <a:cs typeface="Times New Roman"/>
              </a:rPr>
              <a:t>I</a:t>
            </a:r>
            <a:r>
              <a:rPr sz="700" spc="-100" dirty="0">
                <a:latin typeface="Times New Roman"/>
                <a:cs typeface="Times New Roman"/>
              </a:rPr>
              <a:t>ON</a:t>
            </a:r>
            <a:r>
              <a:rPr sz="850" spc="-35" dirty="0">
                <a:latin typeface="Times New Roman"/>
                <a:cs typeface="Times New Roman"/>
              </a:rPr>
              <a:t>, </a:t>
            </a:r>
            <a:r>
              <a:rPr sz="850" spc="-60" dirty="0">
                <a:latin typeface="Times New Roman"/>
                <a:cs typeface="Times New Roman"/>
              </a:rPr>
              <a:t>Virginia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Tech,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Office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Residence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Life</a:t>
            </a:r>
            <a:endParaRPr sz="850" dirty="0">
              <a:latin typeface="Times New Roman"/>
              <a:cs typeface="Times New Roman"/>
            </a:endParaRPr>
          </a:p>
          <a:p>
            <a:pPr marL="289560" marR="25400" indent="-277495">
              <a:lnSpc>
                <a:spcPct val="100200"/>
              </a:lnSpc>
              <a:spcBef>
                <a:spcPts val="5"/>
              </a:spcBef>
            </a:pPr>
            <a:r>
              <a:rPr sz="850" spc="-65" dirty="0">
                <a:latin typeface="Times New Roman"/>
                <a:cs typeface="Times New Roman"/>
              </a:rPr>
              <a:t>2010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114" dirty="0">
                <a:latin typeface="Times New Roman"/>
                <a:cs typeface="Times New Roman"/>
              </a:rPr>
              <a:t>M</a:t>
            </a:r>
            <a:r>
              <a:rPr sz="700" spc="-100" dirty="0">
                <a:latin typeface="Times New Roman"/>
                <a:cs typeface="Times New Roman"/>
              </a:rPr>
              <a:t>O</a:t>
            </a:r>
            <a:r>
              <a:rPr sz="700" spc="-85" dirty="0">
                <a:latin typeface="Times New Roman"/>
                <a:cs typeface="Times New Roman"/>
              </a:rPr>
              <a:t>ST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A</a:t>
            </a:r>
            <a:r>
              <a:rPr sz="700" spc="-110" dirty="0">
                <a:latin typeface="Times New Roman"/>
                <a:cs typeface="Times New Roman"/>
              </a:rPr>
              <a:t>DM</a:t>
            </a:r>
            <a:r>
              <a:rPr sz="700" spc="-50" dirty="0">
                <a:latin typeface="Times New Roman"/>
                <a:cs typeface="Times New Roman"/>
              </a:rPr>
              <a:t>I</a:t>
            </a:r>
            <a:r>
              <a:rPr sz="700" spc="-85" dirty="0">
                <a:latin typeface="Times New Roman"/>
                <a:cs typeface="Times New Roman"/>
              </a:rPr>
              <a:t>RE</a:t>
            </a:r>
            <a:r>
              <a:rPr sz="700" spc="-105" dirty="0">
                <a:latin typeface="Times New Roman"/>
                <a:cs typeface="Times New Roman"/>
              </a:rPr>
              <a:t>D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D</a:t>
            </a:r>
            <a:r>
              <a:rPr sz="700" spc="-85" dirty="0">
                <a:latin typeface="Times New Roman"/>
                <a:cs typeface="Times New Roman"/>
              </a:rPr>
              <a:t>E</a:t>
            </a:r>
            <a:r>
              <a:rPr sz="700" spc="-65" dirty="0">
                <a:latin typeface="Times New Roman"/>
                <a:cs typeface="Times New Roman"/>
              </a:rPr>
              <a:t>SI</a:t>
            </a:r>
            <a:r>
              <a:rPr sz="700" spc="-100" dirty="0">
                <a:latin typeface="Times New Roman"/>
                <a:cs typeface="Times New Roman"/>
              </a:rPr>
              <a:t>G</a:t>
            </a:r>
            <a:r>
              <a:rPr sz="700" spc="-105" dirty="0">
                <a:latin typeface="Times New Roman"/>
                <a:cs typeface="Times New Roman"/>
              </a:rPr>
              <a:t>N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E</a:t>
            </a:r>
            <a:r>
              <a:rPr sz="700" spc="-95" dirty="0">
                <a:latin typeface="Times New Roman"/>
                <a:cs typeface="Times New Roman"/>
              </a:rPr>
              <a:t>DUCATOR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(1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25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chosen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from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all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design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educators</a:t>
            </a:r>
            <a:r>
              <a:rPr sz="850" spc="-130" dirty="0">
                <a:latin typeface="Times New Roman"/>
                <a:cs typeface="Times New Roman"/>
              </a:rPr>
              <a:t>—</a:t>
            </a:r>
            <a:r>
              <a:rPr sz="850" spc="-50" dirty="0">
                <a:latin typeface="Times New Roman"/>
                <a:cs typeface="Times New Roman"/>
              </a:rPr>
              <a:t> architecture,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landscape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architecture,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interior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design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industrial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desig</a:t>
            </a:r>
            <a:r>
              <a:rPr sz="850" spc="-70" dirty="0">
                <a:latin typeface="Times New Roman"/>
                <a:cs typeface="Times New Roman"/>
              </a:rPr>
              <a:t>n</a:t>
            </a:r>
            <a:r>
              <a:rPr sz="850" spc="-75" dirty="0">
                <a:latin typeface="Times New Roman"/>
                <a:cs typeface="Times New Roman"/>
              </a:rPr>
              <a:t>—from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the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U.S.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Canada),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by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Design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Intelligence</a:t>
            </a: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ts val="1015"/>
              </a:lnSpc>
            </a:pPr>
            <a:r>
              <a:rPr sz="850" spc="-65" dirty="0">
                <a:latin typeface="Times New Roman"/>
                <a:cs typeface="Times New Roman"/>
              </a:rPr>
              <a:t>2010 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spc="-85" dirty="0">
                <a:latin typeface="Times New Roman"/>
                <a:cs typeface="Times New Roman"/>
              </a:rPr>
              <a:t>T</a:t>
            </a:r>
            <a:r>
              <a:rPr sz="700" spc="-100" dirty="0">
                <a:latin typeface="Times New Roman"/>
                <a:cs typeface="Times New Roman"/>
              </a:rPr>
              <a:t>HAN</a:t>
            </a:r>
            <a:r>
              <a:rPr sz="700" spc="-105" dirty="0">
                <a:latin typeface="Times New Roman"/>
                <a:cs typeface="Times New Roman"/>
              </a:rPr>
              <a:t>K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700" spc="-105" dirty="0">
                <a:latin typeface="Times New Roman"/>
                <a:cs typeface="Times New Roman"/>
              </a:rPr>
              <a:t>A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T</a:t>
            </a:r>
            <a:r>
              <a:rPr sz="700" spc="-90" dirty="0">
                <a:latin typeface="Times New Roman"/>
                <a:cs typeface="Times New Roman"/>
              </a:rPr>
              <a:t>EACHE</a:t>
            </a:r>
            <a:r>
              <a:rPr sz="700" spc="-95" dirty="0">
                <a:latin typeface="Times New Roman"/>
                <a:cs typeface="Times New Roman"/>
              </a:rPr>
              <a:t>R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85" dirty="0">
                <a:latin typeface="Times New Roman"/>
                <a:cs typeface="Times New Roman"/>
              </a:rPr>
              <a:t>R</a:t>
            </a:r>
            <a:r>
              <a:rPr sz="700" spc="-95" dirty="0">
                <a:latin typeface="Times New Roman"/>
                <a:cs typeface="Times New Roman"/>
              </a:rPr>
              <a:t>ECOGN</a:t>
            </a:r>
            <a:r>
              <a:rPr sz="700" spc="-50" dirty="0">
                <a:latin typeface="Times New Roman"/>
                <a:cs typeface="Times New Roman"/>
              </a:rPr>
              <a:t>I</a:t>
            </a:r>
            <a:r>
              <a:rPr sz="700" spc="-85" dirty="0">
                <a:latin typeface="Times New Roman"/>
                <a:cs typeface="Times New Roman"/>
              </a:rPr>
              <a:t>T</a:t>
            </a:r>
            <a:r>
              <a:rPr sz="700" spc="-50" dirty="0">
                <a:latin typeface="Times New Roman"/>
                <a:cs typeface="Times New Roman"/>
              </a:rPr>
              <a:t>I</a:t>
            </a:r>
            <a:r>
              <a:rPr sz="700" spc="-100" dirty="0">
                <a:latin typeface="Times New Roman"/>
                <a:cs typeface="Times New Roman"/>
              </a:rPr>
              <a:t>ON</a:t>
            </a:r>
            <a:r>
              <a:rPr sz="850" spc="-35" dirty="0">
                <a:latin typeface="Times New Roman"/>
                <a:cs typeface="Times New Roman"/>
              </a:rPr>
              <a:t>, </a:t>
            </a:r>
            <a:r>
              <a:rPr sz="850" spc="-60" dirty="0">
                <a:latin typeface="Times New Roman"/>
                <a:cs typeface="Times New Roman"/>
              </a:rPr>
              <a:t>Virginia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Tech,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CIDER</a:t>
            </a:r>
            <a:endParaRPr sz="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850" spc="-65" dirty="0">
                <a:latin typeface="Times New Roman"/>
                <a:cs typeface="Times New Roman"/>
              </a:rPr>
              <a:t>2009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85" dirty="0">
                <a:latin typeface="Times New Roman"/>
                <a:cs typeface="Times New Roman"/>
              </a:rPr>
              <a:t>T</a:t>
            </a:r>
            <a:r>
              <a:rPr sz="700" spc="-95" dirty="0">
                <a:latin typeface="Times New Roman"/>
                <a:cs typeface="Times New Roman"/>
              </a:rPr>
              <a:t>EACH</a:t>
            </a:r>
            <a:r>
              <a:rPr sz="700" spc="-50" dirty="0">
                <a:latin typeface="Times New Roman"/>
                <a:cs typeface="Times New Roman"/>
              </a:rPr>
              <a:t>I</a:t>
            </a:r>
            <a:r>
              <a:rPr sz="700" spc="-100" dirty="0">
                <a:latin typeface="Times New Roman"/>
                <a:cs typeface="Times New Roman"/>
              </a:rPr>
              <a:t>N</a:t>
            </a:r>
            <a:r>
              <a:rPr sz="700" spc="-105" dirty="0">
                <a:latin typeface="Times New Roman"/>
                <a:cs typeface="Times New Roman"/>
              </a:rPr>
              <a:t>G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E</a:t>
            </a:r>
            <a:r>
              <a:rPr sz="700" spc="-90" dirty="0">
                <a:latin typeface="Times New Roman"/>
                <a:cs typeface="Times New Roman"/>
              </a:rPr>
              <a:t>XCELLENCE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A</a:t>
            </a:r>
            <a:r>
              <a:rPr sz="700" spc="-105" dirty="0">
                <a:latin typeface="Times New Roman"/>
                <a:cs typeface="Times New Roman"/>
              </a:rPr>
              <a:t>WARD</a:t>
            </a:r>
            <a:r>
              <a:rPr sz="700" spc="1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College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Architecture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100" dirty="0">
                <a:latin typeface="Times New Roman"/>
                <a:cs typeface="Times New Roman"/>
              </a:rPr>
              <a:t>&amp;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Urba</a:t>
            </a:r>
            <a:r>
              <a:rPr sz="850" spc="-65" dirty="0">
                <a:latin typeface="Times New Roman"/>
                <a:cs typeface="Times New Roman"/>
              </a:rPr>
              <a:t>n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Studie</a:t>
            </a:r>
            <a:r>
              <a:rPr sz="850" spc="-45" dirty="0">
                <a:latin typeface="Times New Roman"/>
                <a:cs typeface="Times New Roman"/>
              </a:rPr>
              <a:t>s,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Virginia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Tech</a:t>
            </a:r>
            <a:r>
              <a:rPr sz="850" spc="-60" dirty="0">
                <a:latin typeface="Times New Roman"/>
                <a:cs typeface="Times New Roman"/>
              </a:rPr>
              <a:t> 2008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N</a:t>
            </a:r>
            <a:r>
              <a:rPr sz="700" spc="-85" dirty="0">
                <a:latin typeface="Times New Roman"/>
                <a:cs typeface="Times New Roman"/>
              </a:rPr>
              <a:t>E</a:t>
            </a:r>
            <a:r>
              <a:rPr sz="700" spc="-135" dirty="0">
                <a:latin typeface="Times New Roman"/>
                <a:cs typeface="Times New Roman"/>
              </a:rPr>
              <a:t>W</a:t>
            </a:r>
            <a:r>
              <a:rPr sz="700" spc="-25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F</a:t>
            </a:r>
            <a:r>
              <a:rPr sz="700" spc="-90" dirty="0">
                <a:latin typeface="Times New Roman"/>
                <a:cs typeface="Times New Roman"/>
              </a:rPr>
              <a:t>ACULT</a:t>
            </a:r>
            <a:r>
              <a:rPr sz="700" spc="-105" dirty="0">
                <a:latin typeface="Times New Roman"/>
                <a:cs typeface="Times New Roman"/>
              </a:rPr>
              <a:t>Y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T</a:t>
            </a:r>
            <a:r>
              <a:rPr sz="700" spc="-95" dirty="0">
                <a:latin typeface="Times New Roman"/>
                <a:cs typeface="Times New Roman"/>
              </a:rPr>
              <a:t>EACH</a:t>
            </a:r>
            <a:r>
              <a:rPr sz="700" spc="-50" dirty="0">
                <a:latin typeface="Times New Roman"/>
                <a:cs typeface="Times New Roman"/>
              </a:rPr>
              <a:t>I</a:t>
            </a:r>
            <a:r>
              <a:rPr sz="700" spc="-100" dirty="0">
                <a:latin typeface="Times New Roman"/>
                <a:cs typeface="Times New Roman"/>
              </a:rPr>
              <a:t>N</a:t>
            </a:r>
            <a:r>
              <a:rPr sz="700" spc="-105" dirty="0">
                <a:latin typeface="Times New Roman"/>
                <a:cs typeface="Times New Roman"/>
              </a:rPr>
              <a:t>G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A</a:t>
            </a:r>
            <a:r>
              <a:rPr sz="700" spc="-105" dirty="0">
                <a:latin typeface="Times New Roman"/>
                <a:cs typeface="Times New Roman"/>
              </a:rPr>
              <a:t>WARD</a:t>
            </a:r>
            <a:r>
              <a:rPr sz="850" spc="-35" dirty="0">
                <a:latin typeface="Times New Roman"/>
                <a:cs typeface="Times New Roman"/>
              </a:rPr>
              <a:t>, </a:t>
            </a:r>
            <a:r>
              <a:rPr sz="850" spc="-70" dirty="0">
                <a:latin typeface="Times New Roman"/>
                <a:cs typeface="Times New Roman"/>
              </a:rPr>
              <a:t>Schoo</a:t>
            </a:r>
            <a:r>
              <a:rPr sz="850" spc="-40" dirty="0">
                <a:latin typeface="Times New Roman"/>
                <a:cs typeface="Times New Roman"/>
              </a:rPr>
              <a:t>l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Architecture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+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Design</a:t>
            </a:r>
            <a:r>
              <a:rPr sz="850" spc="-35" dirty="0">
                <a:latin typeface="Times New Roman"/>
                <a:cs typeface="Times New Roman"/>
              </a:rPr>
              <a:t>,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Virginia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Tech</a:t>
            </a: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ts val="1015"/>
              </a:lnSpc>
              <a:spcBef>
                <a:spcPts val="10"/>
              </a:spcBef>
            </a:pPr>
            <a:r>
              <a:rPr sz="850" spc="-65" dirty="0">
                <a:latin typeface="Times New Roman"/>
                <a:cs typeface="Times New Roman"/>
              </a:rPr>
              <a:t>2003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T</a:t>
            </a:r>
            <a:r>
              <a:rPr sz="700" spc="-95" dirty="0">
                <a:latin typeface="Times New Roman"/>
                <a:cs typeface="Times New Roman"/>
              </a:rPr>
              <a:t>EACH</a:t>
            </a:r>
            <a:r>
              <a:rPr sz="700" spc="-50" dirty="0">
                <a:latin typeface="Times New Roman"/>
                <a:cs typeface="Times New Roman"/>
              </a:rPr>
              <a:t>I</a:t>
            </a:r>
            <a:r>
              <a:rPr sz="700" spc="-100" dirty="0">
                <a:latin typeface="Times New Roman"/>
                <a:cs typeface="Times New Roman"/>
              </a:rPr>
              <a:t>N</a:t>
            </a:r>
            <a:r>
              <a:rPr sz="700" spc="-105" dirty="0">
                <a:latin typeface="Times New Roman"/>
                <a:cs typeface="Times New Roman"/>
              </a:rPr>
              <a:t>G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E</a:t>
            </a:r>
            <a:r>
              <a:rPr sz="700" spc="-90" dirty="0">
                <a:latin typeface="Times New Roman"/>
                <a:cs typeface="Times New Roman"/>
              </a:rPr>
              <a:t>XCELLENCE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A</a:t>
            </a:r>
            <a:r>
              <a:rPr sz="700" spc="-105" dirty="0">
                <a:latin typeface="Times New Roman"/>
                <a:cs typeface="Times New Roman"/>
              </a:rPr>
              <a:t>WARD</a:t>
            </a:r>
            <a:r>
              <a:rPr sz="850" spc="-35" dirty="0">
                <a:latin typeface="Times New Roman"/>
                <a:cs typeface="Times New Roman"/>
              </a:rPr>
              <a:t>, </a:t>
            </a:r>
            <a:r>
              <a:rPr sz="850" spc="-70" dirty="0">
                <a:latin typeface="Times New Roman"/>
                <a:cs typeface="Times New Roman"/>
              </a:rPr>
              <a:t>Pa</a:t>
            </a:r>
            <a:r>
              <a:rPr sz="850" spc="-55" dirty="0">
                <a:latin typeface="Times New Roman"/>
                <a:cs typeface="Times New Roman"/>
              </a:rPr>
              <a:t>n-</a:t>
            </a:r>
            <a:r>
              <a:rPr sz="850" spc="-60" dirty="0">
                <a:latin typeface="Times New Roman"/>
                <a:cs typeface="Times New Roman"/>
              </a:rPr>
              <a:t>Hellenic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Council,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Virginia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Tech</a:t>
            </a:r>
            <a:endParaRPr sz="850" dirty="0">
              <a:latin typeface="Times New Roman"/>
              <a:cs typeface="Times New Roman"/>
            </a:endParaRPr>
          </a:p>
          <a:p>
            <a:pPr marL="12700" marR="196850">
              <a:lnSpc>
                <a:spcPts val="1030"/>
              </a:lnSpc>
              <a:spcBef>
                <a:spcPts val="20"/>
              </a:spcBef>
            </a:pPr>
            <a:r>
              <a:rPr sz="850" spc="-70" dirty="0">
                <a:latin typeface="Times New Roman"/>
                <a:cs typeface="Times New Roman"/>
              </a:rPr>
              <a:t>Averag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Studen</a:t>
            </a:r>
            <a:r>
              <a:rPr sz="850" spc="-40" dirty="0">
                <a:latin typeface="Times New Roman"/>
                <a:cs typeface="Times New Roman"/>
              </a:rPr>
              <a:t>t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Evaluation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(SPOI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Item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7)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3.85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all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courses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at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Virginia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Tech—during</a:t>
            </a:r>
            <a:r>
              <a:rPr sz="850" spc="-55" dirty="0">
                <a:latin typeface="Times New Roman"/>
                <a:cs typeface="Times New Roman"/>
              </a:rPr>
              <a:t> period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department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average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wa</a:t>
            </a:r>
            <a:r>
              <a:rPr sz="850" spc="-50" dirty="0">
                <a:latin typeface="Times New Roman"/>
                <a:cs typeface="Times New Roman"/>
              </a:rPr>
              <a:t>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3.46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simila</a:t>
            </a:r>
            <a:r>
              <a:rPr sz="850" spc="-45" dirty="0">
                <a:latin typeface="Times New Roman"/>
                <a:cs typeface="Times New Roman"/>
              </a:rPr>
              <a:t>r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courses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4462" y="2953061"/>
            <a:ext cx="360108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655">
              <a:lnSpc>
                <a:spcPct val="100200"/>
              </a:lnSpc>
            </a:pPr>
            <a:r>
              <a:rPr sz="850" i="1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Selected </a:t>
            </a:r>
            <a:r>
              <a:rPr sz="850" i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Teaching</a:t>
            </a:r>
            <a:r>
              <a:rPr sz="850" i="1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 Contributions through</a:t>
            </a:r>
            <a:r>
              <a:rPr sz="850" i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 Undergraduate</a:t>
            </a:r>
            <a:r>
              <a:rPr sz="850" i="1" u="sng" spc="-60" dirty="0">
                <a:solidFill>
                  <a:srgbClr val="FF0000"/>
                </a:solidFill>
                <a:latin typeface="Times New Roman"/>
                <a:cs typeface="Times New Roman"/>
              </a:rPr>
              <a:t> Curriculum</a:t>
            </a:r>
            <a:r>
              <a:rPr sz="850" i="1" u="sng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50" i="1" u="sng" spc="-60" dirty="0">
                <a:solidFill>
                  <a:srgbClr val="FF0000"/>
                </a:solidFill>
                <a:latin typeface="Times New Roman"/>
                <a:cs typeface="Times New Roman"/>
              </a:rPr>
              <a:t>Innovation</a:t>
            </a:r>
            <a:r>
              <a:rPr sz="850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850" spc="-65" dirty="0">
                <a:latin typeface="Times New Roman"/>
                <a:cs typeface="Times New Roman"/>
              </a:rPr>
              <a:t>Undergraduat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Interior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Design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Progra</a:t>
            </a:r>
            <a:r>
              <a:rPr sz="850" spc="-100" dirty="0">
                <a:latin typeface="Times New Roman"/>
                <a:cs typeface="Times New Roman"/>
              </a:rPr>
              <a:t>m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Ranked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6</a:t>
            </a:r>
            <a:r>
              <a:rPr sz="825" spc="-44" baseline="40404" dirty="0">
                <a:latin typeface="Times New Roman"/>
                <a:cs typeface="Times New Roman"/>
              </a:rPr>
              <a:t>th</a:t>
            </a:r>
            <a:r>
              <a:rPr sz="825" spc="67" baseline="40404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North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America</a:t>
            </a:r>
            <a:r>
              <a:rPr sz="850" spc="-35" dirty="0">
                <a:latin typeface="Times New Roman"/>
                <a:cs typeface="Times New Roman"/>
              </a:rPr>
              <a:t>,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2012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(of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350+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programs)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Hav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taught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16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different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courses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at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Virginia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Tech</a:t>
            </a:r>
            <a:endParaRPr sz="850" dirty="0">
              <a:latin typeface="Times New Roman"/>
              <a:cs typeface="Times New Roman"/>
            </a:endParaRPr>
          </a:p>
          <a:p>
            <a:pPr marL="12700" marR="273050">
              <a:lnSpc>
                <a:spcPts val="1030"/>
              </a:lnSpc>
              <a:spcBef>
                <a:spcPts val="20"/>
              </a:spcBef>
            </a:pPr>
            <a:r>
              <a:rPr sz="850" spc="-60" dirty="0">
                <a:latin typeface="Times New Roman"/>
                <a:cs typeface="Times New Roman"/>
              </a:rPr>
              <a:t>Created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first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only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online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course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the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Schoo</a:t>
            </a:r>
            <a:r>
              <a:rPr sz="850" spc="-40" dirty="0">
                <a:latin typeface="Times New Roman"/>
                <a:cs typeface="Times New Roman"/>
              </a:rPr>
              <a:t>l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Architecture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+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Design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(ITDS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4114)</a:t>
            </a:r>
            <a:r>
              <a:rPr sz="850" spc="-55" dirty="0">
                <a:latin typeface="Times New Roman"/>
                <a:cs typeface="Times New Roman"/>
              </a:rPr>
              <a:t> Created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5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specia</a:t>
            </a:r>
            <a:r>
              <a:rPr sz="850" spc="-40" dirty="0">
                <a:latin typeface="Times New Roman"/>
                <a:cs typeface="Times New Roman"/>
              </a:rPr>
              <a:t>l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topics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courses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85" dirty="0">
                <a:latin typeface="Times New Roman"/>
                <a:cs typeface="Times New Roman"/>
              </a:rPr>
              <a:t>4XXX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since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2007</a:t>
            </a: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ts val="975"/>
              </a:lnSpc>
            </a:pPr>
            <a:r>
              <a:rPr sz="850" spc="-70" dirty="0">
                <a:latin typeface="Times New Roman"/>
                <a:cs typeface="Times New Roman"/>
              </a:rPr>
              <a:t>Led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the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Accreditatio</a:t>
            </a:r>
            <a:r>
              <a:rPr sz="850" spc="-65" dirty="0">
                <a:latin typeface="Times New Roman"/>
                <a:cs typeface="Times New Roman"/>
              </a:rPr>
              <a:t>n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effort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2011,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wrot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pre-visit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report,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se</a:t>
            </a:r>
            <a:r>
              <a:rPr sz="850" spc="-40" dirty="0">
                <a:latin typeface="Times New Roman"/>
                <a:cs typeface="Times New Roman"/>
              </a:rPr>
              <a:t>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up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exhibit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hosted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sit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visitors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431" y="3860601"/>
            <a:ext cx="3562985" cy="65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Selected </a:t>
            </a:r>
            <a:r>
              <a:rPr sz="850" i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Teaching</a:t>
            </a:r>
            <a:r>
              <a:rPr sz="850" i="1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 Contributions through</a:t>
            </a:r>
            <a:r>
              <a:rPr sz="850" i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 Graduate</a:t>
            </a:r>
            <a:r>
              <a:rPr sz="850" i="1" u="sng" spc="-60" dirty="0">
                <a:solidFill>
                  <a:srgbClr val="FF0000"/>
                </a:solidFill>
                <a:latin typeface="Times New Roman"/>
                <a:cs typeface="Times New Roman"/>
              </a:rPr>
              <a:t> Curriculum</a:t>
            </a:r>
            <a:r>
              <a:rPr sz="850" i="1" u="sng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50" i="1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Creation and Innovation</a:t>
            </a:r>
            <a:endParaRPr sz="8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015"/>
              </a:lnSpc>
              <a:spcBef>
                <a:spcPts val="10"/>
              </a:spcBef>
            </a:pPr>
            <a:r>
              <a:rPr sz="850" spc="-65" dirty="0">
                <a:latin typeface="Times New Roman"/>
                <a:cs typeface="Times New Roman"/>
              </a:rPr>
              <a:t>Graduat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Progra</a:t>
            </a:r>
            <a:r>
              <a:rPr sz="850" spc="-100" dirty="0">
                <a:latin typeface="Times New Roman"/>
                <a:cs typeface="Times New Roman"/>
              </a:rPr>
              <a:t>m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Ranked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the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top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ten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North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Americ</a:t>
            </a:r>
            <a:r>
              <a:rPr sz="850" spc="-60" dirty="0">
                <a:latin typeface="Times New Roman"/>
                <a:cs typeface="Times New Roman"/>
              </a:rPr>
              <a:t>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(200</a:t>
            </a:r>
            <a:r>
              <a:rPr sz="850" spc="-70" dirty="0">
                <a:latin typeface="Times New Roman"/>
                <a:cs typeface="Times New Roman"/>
              </a:rPr>
              <a:t>8</a:t>
            </a:r>
            <a:r>
              <a:rPr sz="850" spc="-60" dirty="0">
                <a:latin typeface="Times New Roman"/>
                <a:cs typeface="Times New Roman"/>
              </a:rPr>
              <a:t>-2010)</a:t>
            </a: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ts val="1015"/>
              </a:lnSpc>
            </a:pPr>
            <a:r>
              <a:rPr sz="850" spc="-65" dirty="0">
                <a:latin typeface="Times New Roman"/>
                <a:cs typeface="Times New Roman"/>
              </a:rPr>
              <a:t>Re-</a:t>
            </a:r>
            <a:r>
              <a:rPr sz="850" spc="-55" dirty="0">
                <a:latin typeface="Times New Roman"/>
                <a:cs typeface="Times New Roman"/>
              </a:rPr>
              <a:t>starte</a:t>
            </a:r>
            <a:r>
              <a:rPr sz="850" spc="-65" dirty="0">
                <a:latin typeface="Times New Roman"/>
                <a:cs typeface="Times New Roman"/>
              </a:rPr>
              <a:t>d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the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Graduat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Progra</a:t>
            </a:r>
            <a:r>
              <a:rPr sz="850" spc="-100" dirty="0">
                <a:latin typeface="Times New Roman"/>
                <a:cs typeface="Times New Roman"/>
              </a:rPr>
              <a:t>m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interior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design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100" dirty="0">
                <a:latin typeface="Times New Roman"/>
                <a:cs typeface="Times New Roman"/>
              </a:rPr>
              <a:t>w</a:t>
            </a:r>
            <a:r>
              <a:rPr sz="850" spc="-50" dirty="0">
                <a:latin typeface="Times New Roman"/>
                <a:cs typeface="Times New Roman"/>
              </a:rPr>
              <a:t>ithin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the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Schoo</a:t>
            </a:r>
            <a:r>
              <a:rPr sz="850" spc="-40" dirty="0">
                <a:latin typeface="Times New Roman"/>
                <a:cs typeface="Times New Roman"/>
              </a:rPr>
              <a:t>l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of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Architecture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+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Design</a:t>
            </a:r>
            <a:endParaRPr sz="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850" spc="-60" dirty="0">
                <a:latin typeface="Times New Roman"/>
                <a:cs typeface="Times New Roman"/>
              </a:rPr>
              <a:t>Created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taught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both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Advance</a:t>
            </a:r>
            <a:r>
              <a:rPr sz="850" spc="-65" dirty="0">
                <a:latin typeface="Times New Roman"/>
                <a:cs typeface="Times New Roman"/>
              </a:rPr>
              <a:t>d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Design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Labs,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the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Design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Theory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Research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class,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the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Projec</a:t>
            </a:r>
            <a:r>
              <a:rPr sz="850" spc="-40" dirty="0">
                <a:latin typeface="Times New Roman"/>
                <a:cs typeface="Times New Roman"/>
              </a:rPr>
              <a:t>t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Report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the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Graduat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Progra</a:t>
            </a:r>
            <a:r>
              <a:rPr sz="850" spc="-100" dirty="0">
                <a:latin typeface="Times New Roman"/>
                <a:cs typeface="Times New Roman"/>
              </a:rPr>
              <a:t>m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interior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design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4431" y="4639457"/>
            <a:ext cx="3583940" cy="65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Enhancing</a:t>
            </a:r>
            <a:r>
              <a:rPr sz="850" i="1" u="sng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50" i="1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Student Educational</a:t>
            </a:r>
            <a:r>
              <a:rPr sz="850" i="1" u="sng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50" i="1" u="sng" spc="-60" dirty="0">
                <a:solidFill>
                  <a:srgbClr val="FF0000"/>
                </a:solidFill>
                <a:latin typeface="Times New Roman"/>
                <a:cs typeface="Times New Roman"/>
              </a:rPr>
              <a:t>Environment</a:t>
            </a:r>
            <a:endParaRPr sz="8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99900"/>
              </a:lnSpc>
              <a:spcBef>
                <a:spcPts val="10"/>
              </a:spcBef>
            </a:pPr>
            <a:r>
              <a:rPr sz="850" spc="-80" dirty="0">
                <a:latin typeface="Times New Roman"/>
                <a:cs typeface="Times New Roman"/>
              </a:rPr>
              <a:t>Hav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writte</a:t>
            </a:r>
            <a:r>
              <a:rPr sz="850" spc="-65" dirty="0">
                <a:latin typeface="Times New Roman"/>
                <a:cs typeface="Times New Roman"/>
              </a:rPr>
              <a:t>n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thr</a:t>
            </a:r>
            <a:r>
              <a:rPr sz="850" spc="-65" dirty="0">
                <a:latin typeface="Times New Roman"/>
                <a:cs typeface="Times New Roman"/>
              </a:rPr>
              <a:t>e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textbooks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interior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design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educatio</a:t>
            </a:r>
            <a:r>
              <a:rPr sz="850" spc="-70" dirty="0">
                <a:latin typeface="Times New Roman"/>
                <a:cs typeface="Times New Roman"/>
              </a:rPr>
              <a:t>n</a:t>
            </a:r>
            <a:r>
              <a:rPr sz="850" i="1" spc="-45" dirty="0">
                <a:latin typeface="Times New Roman"/>
                <a:cs typeface="Times New Roman"/>
              </a:rPr>
              <a:t>: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55" dirty="0">
                <a:latin typeface="Times New Roman"/>
                <a:cs typeface="Times New Roman"/>
              </a:rPr>
              <a:t>Building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60" dirty="0">
                <a:latin typeface="Times New Roman"/>
                <a:cs typeface="Times New Roman"/>
              </a:rPr>
              <a:t>Systems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65" dirty="0">
                <a:latin typeface="Times New Roman"/>
                <a:cs typeface="Times New Roman"/>
              </a:rPr>
              <a:t>and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60" dirty="0">
                <a:latin typeface="Times New Roman"/>
                <a:cs typeface="Times New Roman"/>
              </a:rPr>
              <a:t>Construction</a:t>
            </a:r>
            <a:r>
              <a:rPr sz="850" i="1" spc="-50" dirty="0">
                <a:latin typeface="Times New Roman"/>
                <a:cs typeface="Times New Roman"/>
              </a:rPr>
              <a:t> for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65" dirty="0">
                <a:latin typeface="Times New Roman"/>
                <a:cs typeface="Times New Roman"/>
              </a:rPr>
              <a:t>Designer</a:t>
            </a:r>
            <a:r>
              <a:rPr sz="850" i="1" spc="-50" dirty="0">
                <a:latin typeface="Times New Roman"/>
                <a:cs typeface="Times New Roman"/>
              </a:rPr>
              <a:t>s</a:t>
            </a:r>
            <a:r>
              <a:rPr sz="850" i="1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(2010—adopted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at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37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institutions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the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100" dirty="0">
                <a:latin typeface="Times New Roman"/>
                <a:cs typeface="Times New Roman"/>
              </a:rPr>
              <a:t>U</a:t>
            </a:r>
            <a:r>
              <a:rPr sz="850" spc="-75" dirty="0">
                <a:latin typeface="Times New Roman"/>
                <a:cs typeface="Times New Roman"/>
              </a:rPr>
              <a:t>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Canada);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i="1" spc="-65" dirty="0">
                <a:latin typeface="Times New Roman"/>
                <a:cs typeface="Times New Roman"/>
              </a:rPr>
              <a:t>Designing</a:t>
            </a:r>
            <a:r>
              <a:rPr sz="850" i="1" spc="-30" dirty="0">
                <a:latin typeface="Times New Roman"/>
                <a:cs typeface="Times New Roman"/>
              </a:rPr>
              <a:t> </a:t>
            </a:r>
            <a:r>
              <a:rPr sz="850" i="1" spc="-50" dirty="0">
                <a:latin typeface="Times New Roman"/>
                <a:cs typeface="Times New Roman"/>
              </a:rPr>
              <a:t>for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60" dirty="0">
                <a:latin typeface="Times New Roman"/>
                <a:cs typeface="Times New Roman"/>
              </a:rPr>
              <a:t>Cradle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50" dirty="0">
                <a:latin typeface="Times New Roman"/>
                <a:cs typeface="Times New Roman"/>
              </a:rPr>
              <a:t>to</a:t>
            </a:r>
            <a:r>
              <a:rPr sz="850" i="1" spc="-60" dirty="0">
                <a:latin typeface="Times New Roman"/>
                <a:cs typeface="Times New Roman"/>
              </a:rPr>
              <a:t> Cradle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wi</a:t>
            </a:r>
            <a:r>
              <a:rPr sz="850" spc="-50" dirty="0">
                <a:latin typeface="Times New Roman"/>
                <a:cs typeface="Times New Roman"/>
              </a:rPr>
              <a:t>th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Ann</a:t>
            </a:r>
            <a:r>
              <a:rPr sz="850" spc="-60" dirty="0">
                <a:latin typeface="Times New Roman"/>
                <a:cs typeface="Times New Roman"/>
              </a:rPr>
              <a:t>a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Marshal</a:t>
            </a:r>
            <a:r>
              <a:rPr sz="850" spc="-55" dirty="0">
                <a:latin typeface="Times New Roman"/>
                <a:cs typeface="Times New Roman"/>
              </a:rPr>
              <a:t>l-Baker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UNCG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(2012—adopted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at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5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institution</a:t>
            </a:r>
            <a:r>
              <a:rPr sz="850" spc="-55" dirty="0">
                <a:latin typeface="Times New Roman"/>
                <a:cs typeface="Times New Roman"/>
              </a:rPr>
              <a:t>s</a:t>
            </a:r>
            <a:r>
              <a:rPr sz="850" spc="-40" dirty="0">
                <a:latin typeface="Times New Roman"/>
                <a:cs typeface="Times New Roman"/>
              </a:rPr>
              <a:t>);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i="1" spc="-100" dirty="0">
                <a:latin typeface="Times New Roman"/>
                <a:cs typeface="Times New Roman"/>
              </a:rPr>
              <a:t>D</a:t>
            </a:r>
            <a:r>
              <a:rPr sz="850" i="1" spc="-55" dirty="0">
                <a:latin typeface="Times New Roman"/>
                <a:cs typeface="Times New Roman"/>
              </a:rPr>
              <a:t>esigning</a:t>
            </a:r>
            <a:r>
              <a:rPr sz="850" i="1" spc="-65" dirty="0">
                <a:latin typeface="Times New Roman"/>
                <a:cs typeface="Times New Roman"/>
              </a:rPr>
              <a:t> Commercial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50" dirty="0">
                <a:latin typeface="Times New Roman"/>
                <a:cs typeface="Times New Roman"/>
              </a:rPr>
              <a:t>Interiors: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55" dirty="0">
                <a:latin typeface="Times New Roman"/>
                <a:cs typeface="Times New Roman"/>
              </a:rPr>
              <a:t>Sustainable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60" dirty="0">
                <a:latin typeface="Times New Roman"/>
                <a:cs typeface="Times New Roman"/>
              </a:rPr>
              <a:t>Concepts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65" dirty="0">
                <a:latin typeface="Times New Roman"/>
                <a:cs typeface="Times New Roman"/>
              </a:rPr>
              <a:t>and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i="1" spc="-55" dirty="0">
                <a:latin typeface="Times New Roman"/>
                <a:cs typeface="Times New Roman"/>
              </a:rPr>
              <a:t>Practices</a:t>
            </a:r>
            <a:r>
              <a:rPr sz="850" i="1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(2013--in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press</a:t>
            </a:r>
            <a:r>
              <a:rPr sz="850" spc="-45" dirty="0">
                <a:latin typeface="Times New Roman"/>
                <a:cs typeface="Times New Roman"/>
              </a:rPr>
              <a:t>)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4450" y="5418318"/>
            <a:ext cx="3578225" cy="917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u="sng" spc="-60" dirty="0">
                <a:solidFill>
                  <a:srgbClr val="FF0000"/>
                </a:solidFill>
                <a:latin typeface="Times New Roman"/>
                <a:cs typeface="Times New Roman"/>
              </a:rPr>
              <a:t>Education</a:t>
            </a:r>
            <a:r>
              <a:rPr sz="850" i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 Grants</a:t>
            </a:r>
            <a:r>
              <a:rPr sz="850" i="1" u="sng" spc="-45" dirty="0">
                <a:solidFill>
                  <a:srgbClr val="FF0000"/>
                </a:solidFill>
                <a:latin typeface="Times New Roman"/>
                <a:cs typeface="Times New Roman"/>
              </a:rPr>
              <a:t> to</a:t>
            </a:r>
            <a:r>
              <a:rPr sz="850" i="1" u="sng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850" i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Enhance Teaching</a:t>
            </a:r>
            <a:r>
              <a:rPr sz="850" i="1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 and </a:t>
            </a:r>
            <a:r>
              <a:rPr sz="850" i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Learning</a:t>
            </a:r>
            <a:endParaRPr sz="8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ts val="1015"/>
              </a:lnSpc>
              <a:spcBef>
                <a:spcPts val="10"/>
              </a:spcBef>
            </a:pPr>
            <a:r>
              <a:rPr sz="850" spc="-65" dirty="0">
                <a:latin typeface="Times New Roman"/>
                <a:cs typeface="Times New Roman"/>
              </a:rPr>
              <a:t>2013 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Provos</a:t>
            </a:r>
            <a:r>
              <a:rPr sz="850" spc="-40" dirty="0">
                <a:latin typeface="Times New Roman"/>
                <a:cs typeface="Times New Roman"/>
              </a:rPr>
              <a:t>t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Gran</a:t>
            </a:r>
            <a:r>
              <a:rPr sz="850" spc="-40" dirty="0">
                <a:latin typeface="Times New Roman"/>
                <a:cs typeface="Times New Roman"/>
              </a:rPr>
              <a:t>t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Onlin</a:t>
            </a:r>
            <a:r>
              <a:rPr sz="850" spc="-60" dirty="0">
                <a:latin typeface="Times New Roman"/>
                <a:cs typeface="Times New Roman"/>
              </a:rPr>
              <a:t>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Course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Developmen</a:t>
            </a:r>
            <a:r>
              <a:rPr sz="850" spc="-40" dirty="0">
                <a:latin typeface="Times New Roman"/>
                <a:cs typeface="Times New Roman"/>
              </a:rPr>
              <a:t>t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ITDS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4114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($3911)</a:t>
            </a:r>
            <a:endParaRPr sz="850" dirty="0">
              <a:latin typeface="Times New Roman"/>
              <a:cs typeface="Times New Roman"/>
            </a:endParaRPr>
          </a:p>
          <a:p>
            <a:pPr marL="12700" marR="60325">
              <a:lnSpc>
                <a:spcPts val="1030"/>
              </a:lnSpc>
              <a:spcBef>
                <a:spcPts val="20"/>
              </a:spcBef>
            </a:pPr>
            <a:r>
              <a:rPr sz="850" spc="-65" dirty="0">
                <a:latin typeface="Times New Roman"/>
                <a:cs typeface="Times New Roman"/>
              </a:rPr>
              <a:t>2009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ICTAS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Gran</a:t>
            </a:r>
            <a:r>
              <a:rPr sz="850" spc="-40" dirty="0">
                <a:latin typeface="Times New Roman"/>
                <a:cs typeface="Times New Roman"/>
              </a:rPr>
              <a:t>t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wit</a:t>
            </a:r>
            <a:r>
              <a:rPr sz="850" spc="-65" dirty="0">
                <a:latin typeface="Times New Roman"/>
                <a:cs typeface="Times New Roman"/>
              </a:rPr>
              <a:t>h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CPES</a:t>
            </a:r>
            <a:r>
              <a:rPr sz="850" spc="-55" dirty="0">
                <a:latin typeface="Times New Roman"/>
                <a:cs typeface="Times New Roman"/>
              </a:rPr>
              <a:t>--engineering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interior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design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student</a:t>
            </a:r>
            <a:r>
              <a:rPr sz="850" spc="-50" dirty="0">
                <a:latin typeface="Times New Roman"/>
                <a:cs typeface="Times New Roman"/>
              </a:rPr>
              <a:t>s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($189,000)—one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of</a:t>
            </a:r>
            <a:r>
              <a:rPr sz="850" spc="-50" dirty="0">
                <a:latin typeface="Times New Roman"/>
                <a:cs typeface="Times New Roman"/>
              </a:rPr>
              <a:t> four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researchers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(2009-2011)</a:t>
            </a: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ts val="975"/>
              </a:lnSpc>
            </a:pPr>
            <a:r>
              <a:rPr sz="850" spc="-65" dirty="0">
                <a:latin typeface="Times New Roman"/>
                <a:cs typeface="Times New Roman"/>
              </a:rPr>
              <a:t>2008 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Nuckoll</a:t>
            </a:r>
            <a:r>
              <a:rPr sz="850" spc="-50" dirty="0">
                <a:latin typeface="Times New Roman"/>
                <a:cs typeface="Times New Roman"/>
              </a:rPr>
              <a:t>s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Gran</a:t>
            </a:r>
            <a:r>
              <a:rPr sz="850" spc="-40" dirty="0">
                <a:latin typeface="Times New Roman"/>
                <a:cs typeface="Times New Roman"/>
              </a:rPr>
              <a:t>t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Introductory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Lighting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Progra</a:t>
            </a:r>
            <a:r>
              <a:rPr sz="850" spc="-100" dirty="0">
                <a:latin typeface="Times New Roman"/>
                <a:cs typeface="Times New Roman"/>
              </a:rPr>
              <a:t>m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at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Virginia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Tec</a:t>
            </a:r>
            <a:r>
              <a:rPr sz="850" spc="-70" dirty="0">
                <a:latin typeface="Times New Roman"/>
                <a:cs typeface="Times New Roman"/>
              </a:rPr>
              <a:t>h</a:t>
            </a:r>
            <a:r>
              <a:rPr sz="850" spc="-65" dirty="0">
                <a:latin typeface="Times New Roman"/>
                <a:cs typeface="Times New Roman"/>
              </a:rPr>
              <a:t>—created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relevant</a:t>
            </a:r>
            <a:endParaRPr sz="850" dirty="0">
              <a:latin typeface="Times New Roman"/>
              <a:cs typeface="Times New Roman"/>
            </a:endParaRPr>
          </a:p>
          <a:p>
            <a:pPr marL="12700" marR="342900">
              <a:lnSpc>
                <a:spcPct val="100000"/>
              </a:lnSpc>
              <a:spcBef>
                <a:spcPts val="10"/>
              </a:spcBef>
            </a:pPr>
            <a:r>
              <a:rPr sz="850" spc="-55" dirty="0">
                <a:latin typeface="Times New Roman"/>
                <a:cs typeface="Times New Roman"/>
              </a:rPr>
              <a:t>courses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solicite</a:t>
            </a:r>
            <a:r>
              <a:rPr sz="850" spc="-65" dirty="0">
                <a:latin typeface="Times New Roman"/>
                <a:cs typeface="Times New Roman"/>
              </a:rPr>
              <a:t>d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fixtures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and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installed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a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new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lighting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lab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($20,000,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2008-2012) 2002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|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85" dirty="0">
                <a:latin typeface="Times New Roman"/>
                <a:cs typeface="Times New Roman"/>
              </a:rPr>
              <a:t>CEUT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Gran</a:t>
            </a:r>
            <a:r>
              <a:rPr sz="850" spc="-40" dirty="0">
                <a:latin typeface="Times New Roman"/>
                <a:cs typeface="Times New Roman"/>
              </a:rPr>
              <a:t>t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Building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System</a:t>
            </a:r>
            <a:r>
              <a:rPr sz="850" spc="-50" dirty="0">
                <a:latin typeface="Times New Roman"/>
                <a:cs typeface="Times New Roman"/>
              </a:rPr>
              <a:t>s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for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Interiors,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ITDS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3175-3176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($4900)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4450" y="6456795"/>
            <a:ext cx="3555365" cy="65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u="sng" spc="-65" dirty="0">
                <a:solidFill>
                  <a:srgbClr val="FF0000"/>
                </a:solidFill>
                <a:latin typeface="Times New Roman"/>
                <a:cs typeface="Times New Roman"/>
              </a:rPr>
              <a:t>Teaching</a:t>
            </a:r>
            <a:r>
              <a:rPr sz="850" i="1" u="sng" spc="-55" dirty="0">
                <a:solidFill>
                  <a:srgbClr val="FF0000"/>
                </a:solidFill>
                <a:latin typeface="Times New Roman"/>
                <a:cs typeface="Times New Roman"/>
              </a:rPr>
              <a:t> Service and </a:t>
            </a:r>
            <a:r>
              <a:rPr sz="850" i="1" u="sng" spc="-70" dirty="0">
                <a:solidFill>
                  <a:srgbClr val="FF0000"/>
                </a:solidFill>
                <a:latin typeface="Times New Roman"/>
                <a:cs typeface="Times New Roman"/>
              </a:rPr>
              <a:t>Outreach</a:t>
            </a:r>
            <a:endParaRPr sz="8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99900"/>
              </a:lnSpc>
              <a:spcBef>
                <a:spcPts val="10"/>
              </a:spcBef>
            </a:pPr>
            <a:r>
              <a:rPr sz="850" spc="-55" dirty="0">
                <a:latin typeface="Times New Roman"/>
                <a:cs typeface="Times New Roman"/>
              </a:rPr>
              <a:t>Chair,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Diversit</a:t>
            </a:r>
            <a:r>
              <a:rPr sz="850" spc="-65" dirty="0">
                <a:latin typeface="Times New Roman"/>
                <a:cs typeface="Times New Roman"/>
              </a:rPr>
              <a:t>y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Committee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(20011-present);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Honorific</a:t>
            </a:r>
            <a:r>
              <a:rPr sz="850" spc="-50" dirty="0">
                <a:latin typeface="Times New Roman"/>
                <a:cs typeface="Times New Roman"/>
              </a:rPr>
              <a:t>s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Committee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(2007-2012);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Chair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Search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Committee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(2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positions)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2012;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Chair,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interior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design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program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(2012-present);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Chair,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graduate</a:t>
            </a:r>
            <a:r>
              <a:rPr sz="850" spc="-60" dirty="0">
                <a:latin typeface="Times New Roman"/>
                <a:cs typeface="Times New Roman"/>
              </a:rPr>
              <a:t> program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(2008-present);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member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Pee</a:t>
            </a:r>
            <a:r>
              <a:rPr sz="850" spc="-45" dirty="0">
                <a:latin typeface="Times New Roman"/>
                <a:cs typeface="Times New Roman"/>
              </a:rPr>
              <a:t>r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Review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Committee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(201</a:t>
            </a:r>
            <a:r>
              <a:rPr sz="850" spc="-70" dirty="0">
                <a:latin typeface="Times New Roman"/>
                <a:cs typeface="Times New Roman"/>
              </a:rPr>
              <a:t>1</a:t>
            </a:r>
            <a:r>
              <a:rPr sz="850" spc="-50" dirty="0">
                <a:latin typeface="Times New Roman"/>
                <a:cs typeface="Times New Roman"/>
              </a:rPr>
              <a:t>-12);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Curriculum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committee</a:t>
            </a:r>
            <a:r>
              <a:rPr sz="850" spc="-55" dirty="0">
                <a:latin typeface="Times New Roman"/>
                <a:cs typeface="Times New Roman"/>
              </a:rPr>
              <a:t> (2012-present)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2210" y="1309882"/>
            <a:ext cx="4973790" cy="1901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Headings</a:t>
            </a:r>
            <a:r>
              <a:rPr lang="en-US" sz="1800" b="1" spc="-5" dirty="0">
                <a:solidFill>
                  <a:srgbClr val="C95F2B"/>
                </a:solidFill>
                <a:latin typeface="Arial"/>
                <a:cs typeface="Arial"/>
              </a:rPr>
              <a:t>:</a:t>
            </a:r>
            <a:endParaRPr sz="1800" b="1" dirty="0">
              <a:latin typeface="Arial"/>
              <a:cs typeface="Arial"/>
            </a:endParaRPr>
          </a:p>
          <a:p>
            <a:pPr marL="455295" marR="5080" indent="-285750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us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e 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heading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s relat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d </a:t>
            </a:r>
            <a:r>
              <a:rPr sz="1800" b="1" spc="-10" dirty="0">
                <a:solidFill>
                  <a:srgbClr val="C95F2B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 nominatio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n </a:t>
            </a:r>
            <a:r>
              <a:rPr sz="1800" b="1" spc="-10" dirty="0">
                <a:solidFill>
                  <a:srgbClr val="C95F2B"/>
                </a:solidFill>
                <a:latin typeface="Arial"/>
                <a:cs typeface="Arial"/>
              </a:rPr>
              <a:t>text</a:t>
            </a:r>
            <a:endParaRPr lang="en-US" sz="1800" b="1" spc="-10" dirty="0">
              <a:solidFill>
                <a:srgbClr val="C95F2B"/>
              </a:solidFill>
              <a:latin typeface="Arial"/>
              <a:cs typeface="Arial"/>
            </a:endParaRPr>
          </a:p>
          <a:p>
            <a:pPr marL="455295" marR="5080" indent="-285750">
              <a:lnSpc>
                <a:spcPct val="116700"/>
              </a:lnSpc>
              <a:buFont typeface="Arial" panose="020B0604020202020204" pitchFamily="34" charset="0"/>
              <a:buChar char="•"/>
            </a:pPr>
            <a:r>
              <a:rPr lang="en-US" b="1" spc="-5" dirty="0">
                <a:solidFill>
                  <a:srgbClr val="C95F2B"/>
                </a:solidFill>
                <a:latin typeface="Arial"/>
                <a:cs typeface="Arial"/>
              </a:rPr>
              <a:t>rang</a:t>
            </a:r>
            <a:r>
              <a:rPr lang="en-US" b="1" dirty="0">
                <a:solidFill>
                  <a:srgbClr val="C95F2B"/>
                </a:solidFill>
                <a:latin typeface="Arial"/>
                <a:cs typeface="Arial"/>
              </a:rPr>
              <a:t>e </a:t>
            </a:r>
            <a:r>
              <a:rPr lang="en-US" b="1" spc="-15" dirty="0">
                <a:solidFill>
                  <a:srgbClr val="C95F2B"/>
                </a:solidFill>
                <a:latin typeface="Arial"/>
                <a:cs typeface="Arial"/>
              </a:rPr>
              <a:t>o</a:t>
            </a:r>
            <a:r>
              <a:rPr lang="en-US" b="1" spc="-5" dirty="0">
                <a:solidFill>
                  <a:srgbClr val="C95F2B"/>
                </a:solidFill>
                <a:latin typeface="Arial"/>
                <a:cs typeface="Arial"/>
              </a:rPr>
              <a:t>f</a:t>
            </a:r>
            <a:r>
              <a:rPr lang="en-US" b="1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C95F2B"/>
                </a:solidFill>
                <a:latin typeface="Arial"/>
                <a:cs typeface="Arial"/>
              </a:rPr>
              <a:t>heading</a:t>
            </a:r>
            <a:r>
              <a:rPr lang="en-US" b="1" dirty="0">
                <a:solidFill>
                  <a:srgbClr val="C95F2B"/>
                </a:solidFill>
                <a:latin typeface="Arial"/>
                <a:cs typeface="Arial"/>
              </a:rPr>
              <a:t>s reveal</a:t>
            </a:r>
            <a:r>
              <a:rPr lang="en-US"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C95F2B"/>
                </a:solidFill>
                <a:latin typeface="Arial"/>
                <a:cs typeface="Arial"/>
              </a:rPr>
              <a:t>the</a:t>
            </a:r>
            <a:r>
              <a:rPr lang="en-US"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C95F2B"/>
                </a:solidFill>
                <a:latin typeface="Arial"/>
                <a:cs typeface="Arial"/>
              </a:rPr>
              <a:t>range</a:t>
            </a:r>
            <a:r>
              <a:rPr lang="en-US"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b="1" spc="-15" dirty="0">
                <a:solidFill>
                  <a:srgbClr val="C95F2B"/>
                </a:solidFill>
                <a:latin typeface="Arial"/>
                <a:cs typeface="Arial"/>
              </a:rPr>
              <a:t>of</a:t>
            </a:r>
            <a:r>
              <a:rPr lang="en-US" b="1" spc="-10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C95F2B"/>
                </a:solidFill>
                <a:latin typeface="Arial"/>
                <a:cs typeface="Arial"/>
              </a:rPr>
              <a:t>contributions</a:t>
            </a:r>
            <a:endParaRPr lang="en-US" b="1" dirty="0">
              <a:latin typeface="Arial"/>
              <a:cs typeface="Arial"/>
            </a:endParaRPr>
          </a:p>
          <a:p>
            <a:pPr marL="169545" marR="5080" indent="63500">
              <a:lnSpc>
                <a:spcPct val="116700"/>
              </a:lnSpc>
            </a:pPr>
            <a:endParaRPr lang="en-US" b="1" spc="-5" dirty="0">
              <a:solidFill>
                <a:srgbClr val="C95F2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Date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s 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n </a:t>
            </a:r>
            <a:r>
              <a:rPr lang="en-US" sz="1800" b="1" dirty="0">
                <a:solidFill>
                  <a:srgbClr val="C95F2B"/>
                </a:solidFill>
                <a:latin typeface="Arial"/>
                <a:cs typeface="Arial"/>
              </a:rPr>
              <a:t>each section by 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reverse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chronology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38200" y="1371600"/>
            <a:ext cx="116720" cy="12832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295400"/>
            <a:ext cx="720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Most </a:t>
            </a:r>
          </a:p>
          <a:p>
            <a:r>
              <a:rPr lang="en-US" sz="1600" dirty="0"/>
              <a:t>recent</a:t>
            </a:r>
          </a:p>
          <a:p>
            <a:endParaRPr lang="en-US" sz="1600" dirty="0"/>
          </a:p>
          <a:p>
            <a:r>
              <a:rPr lang="en-US" sz="1600" dirty="0"/>
              <a:t>Least </a:t>
            </a:r>
          </a:p>
          <a:p>
            <a:r>
              <a:rPr lang="en-US" sz="1600" dirty="0"/>
              <a:t>recent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055" y="963192"/>
            <a:ext cx="3557904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155">
              <a:lnSpc>
                <a:spcPts val="1015"/>
              </a:lnSpc>
            </a:pPr>
            <a:r>
              <a:rPr sz="850" b="1" u="sng" spc="-60" dirty="0">
                <a:latin typeface="Times New Roman"/>
                <a:cs typeface="Times New Roman"/>
              </a:rPr>
              <a:t>DISTINCTIVE CONTRIB</a:t>
            </a:r>
            <a:r>
              <a:rPr sz="850" b="1" u="sng" spc="-55" dirty="0">
                <a:latin typeface="Times New Roman"/>
                <a:cs typeface="Times New Roman"/>
              </a:rPr>
              <a:t>UTIONS</a:t>
            </a:r>
            <a:r>
              <a:rPr sz="850" b="1" u="sng" spc="-60" dirty="0">
                <a:latin typeface="Times New Roman"/>
                <a:cs typeface="Times New Roman"/>
              </a:rPr>
              <a:t> AND</a:t>
            </a:r>
            <a:r>
              <a:rPr sz="850" b="1" u="sng" spc="-25" dirty="0">
                <a:latin typeface="Times New Roman"/>
                <a:cs typeface="Times New Roman"/>
              </a:rPr>
              <a:t> </a:t>
            </a:r>
            <a:r>
              <a:rPr sz="850" b="1" u="sng" spc="-65" dirty="0">
                <a:latin typeface="Times New Roman"/>
                <a:cs typeface="Times New Roman"/>
              </a:rPr>
              <a:t>ACHIEVEMENTS</a:t>
            </a:r>
            <a:r>
              <a:rPr sz="850" b="1" u="sng" spc="-40" dirty="0">
                <a:latin typeface="Times New Roman"/>
                <a:cs typeface="Times New Roman"/>
              </a:rPr>
              <a:t> (2004-present)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ts val="1015"/>
              </a:lnSpc>
            </a:pPr>
            <a:r>
              <a:rPr sz="850" b="1" spc="-40" dirty="0">
                <a:latin typeface="Times New Roman"/>
                <a:cs typeface="Times New Roman"/>
              </a:rPr>
              <a:t>Selected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Honors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50" dirty="0">
                <a:latin typeface="Times New Roman"/>
                <a:cs typeface="Times New Roman"/>
              </a:rPr>
              <a:t>and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65" dirty="0">
                <a:latin typeface="Times New Roman"/>
                <a:cs typeface="Times New Roman"/>
              </a:rPr>
              <a:t>A</a:t>
            </a:r>
            <a:r>
              <a:rPr sz="850" b="1" spc="-75" dirty="0">
                <a:latin typeface="Times New Roman"/>
                <a:cs typeface="Times New Roman"/>
              </a:rPr>
              <a:t>w</a:t>
            </a:r>
            <a:r>
              <a:rPr sz="850" b="1" spc="-45" dirty="0">
                <a:latin typeface="Times New Roman"/>
                <a:cs typeface="Times New Roman"/>
              </a:rPr>
              <a:t>ards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Recogn</a:t>
            </a:r>
            <a:r>
              <a:rPr sz="850" b="1" spc="-20" dirty="0">
                <a:latin typeface="Times New Roman"/>
                <a:cs typeface="Times New Roman"/>
              </a:rPr>
              <a:t>i</a:t>
            </a:r>
            <a:r>
              <a:rPr sz="850" b="1" spc="-50" dirty="0">
                <a:latin typeface="Times New Roman"/>
                <a:cs typeface="Times New Roman"/>
              </a:rPr>
              <a:t>z</a:t>
            </a:r>
            <a:r>
              <a:rPr sz="850" b="1" spc="-25" dirty="0">
                <a:latin typeface="Times New Roman"/>
                <a:cs typeface="Times New Roman"/>
              </a:rPr>
              <a:t>i</a:t>
            </a:r>
            <a:r>
              <a:rPr sz="850" b="1" spc="-55" dirty="0">
                <a:latin typeface="Times New Roman"/>
                <a:cs typeface="Times New Roman"/>
              </a:rPr>
              <a:t>n</a:t>
            </a:r>
            <a:r>
              <a:rPr sz="850" b="1" spc="-45" dirty="0">
                <a:latin typeface="Times New Roman"/>
                <a:cs typeface="Times New Roman"/>
              </a:rPr>
              <a:t>g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0" dirty="0">
                <a:latin typeface="Times New Roman"/>
                <a:cs typeface="Times New Roman"/>
              </a:rPr>
              <a:t>Excellence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0" dirty="0">
                <a:latin typeface="Times New Roman"/>
                <a:cs typeface="Times New Roman"/>
              </a:rPr>
              <a:t>in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Teaching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50" dirty="0">
                <a:latin typeface="Times New Roman"/>
                <a:cs typeface="Times New Roman"/>
              </a:rPr>
              <a:t>and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Learning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8713" y="1226059"/>
            <a:ext cx="3686810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indent="-146050">
              <a:lnSpc>
                <a:spcPct val="100000"/>
              </a:lnSpc>
              <a:buFont typeface="Symbol"/>
              <a:buChar char=""/>
              <a:tabLst>
                <a:tab pos="159385" algn="l"/>
              </a:tabLst>
            </a:pPr>
            <a:r>
              <a:rPr sz="850" spc="-60" dirty="0">
                <a:latin typeface="Times New Roman"/>
                <a:cs typeface="Times New Roman"/>
              </a:rPr>
              <a:t>CLAHS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Carroll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B.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Shan</a:t>
            </a:r>
            <a:r>
              <a:rPr sz="850" spc="-45" dirty="0">
                <a:latin typeface="Times New Roman"/>
                <a:cs typeface="Times New Roman"/>
              </a:rPr>
              <a:t>non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Excellence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in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Teac</a:t>
            </a:r>
            <a:r>
              <a:rPr sz="850" spc="-50" dirty="0">
                <a:latin typeface="Times New Roman"/>
                <a:cs typeface="Times New Roman"/>
              </a:rPr>
              <a:t>h</a:t>
            </a:r>
            <a:r>
              <a:rPr sz="850" spc="-40" dirty="0">
                <a:latin typeface="Times New Roman"/>
                <a:cs typeface="Times New Roman"/>
              </a:rPr>
              <a:t>ing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Award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2014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70" dirty="0">
                <a:latin typeface="Times New Roman"/>
                <a:cs typeface="Times New Roman"/>
              </a:rPr>
              <a:t>E</a:t>
            </a:r>
            <a:r>
              <a:rPr sz="850" spc="-25" dirty="0">
                <a:latin typeface="Times New Roman"/>
                <a:cs typeface="Times New Roman"/>
              </a:rPr>
              <a:t>.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Go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60" dirty="0">
                <a:latin typeface="Times New Roman"/>
                <a:cs typeface="Times New Roman"/>
              </a:rPr>
              <a:t>do</a:t>
            </a:r>
            <a:r>
              <a:rPr sz="850" spc="-45" dirty="0">
                <a:latin typeface="Times New Roman"/>
                <a:cs typeface="Times New Roman"/>
              </a:rPr>
              <a:t>n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Erick</a:t>
            </a:r>
            <a:r>
              <a:rPr sz="850" spc="-45" dirty="0">
                <a:latin typeface="Times New Roman"/>
                <a:cs typeface="Times New Roman"/>
              </a:rPr>
              <a:t>s</a:t>
            </a:r>
            <a:r>
              <a:rPr sz="850" spc="-6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n</a:t>
            </a:r>
            <a:r>
              <a:rPr sz="850" spc="-40" dirty="0">
                <a:latin typeface="Times New Roman"/>
                <a:cs typeface="Times New Roman"/>
              </a:rPr>
              <a:t> (</a:t>
            </a:r>
            <a:r>
              <a:rPr sz="850" spc="-70" dirty="0">
                <a:latin typeface="Times New Roman"/>
                <a:cs typeface="Times New Roman"/>
              </a:rPr>
              <a:t>Ou</a:t>
            </a:r>
            <a:r>
              <a:rPr sz="850" spc="-35" dirty="0">
                <a:latin typeface="Times New Roman"/>
                <a:cs typeface="Times New Roman"/>
              </a:rPr>
              <a:t>t</a:t>
            </a:r>
            <a:r>
              <a:rPr sz="850" spc="-50" dirty="0">
                <a:latin typeface="Times New Roman"/>
                <a:cs typeface="Times New Roman"/>
              </a:rPr>
              <a:t>standin</a:t>
            </a:r>
            <a:r>
              <a:rPr sz="850" spc="-45" dirty="0">
                <a:latin typeface="Times New Roman"/>
                <a:cs typeface="Times New Roman"/>
              </a:rPr>
              <a:t>g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G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50" dirty="0">
                <a:latin typeface="Times New Roman"/>
                <a:cs typeface="Times New Roman"/>
              </a:rPr>
              <a:t>a</a:t>
            </a:r>
            <a:r>
              <a:rPr sz="850" spc="-60" dirty="0">
                <a:latin typeface="Times New Roman"/>
                <a:cs typeface="Times New Roman"/>
              </a:rPr>
              <a:t>dua</a:t>
            </a:r>
            <a:r>
              <a:rPr sz="850" spc="-35" dirty="0">
                <a:latin typeface="Times New Roman"/>
                <a:cs typeface="Times New Roman"/>
              </a:rPr>
              <a:t>t</a:t>
            </a:r>
            <a:r>
              <a:rPr sz="850" spc="-40" dirty="0">
                <a:latin typeface="Times New Roman"/>
                <a:cs typeface="Times New Roman"/>
              </a:rPr>
              <a:t>e </a:t>
            </a:r>
            <a:r>
              <a:rPr sz="850" spc="-65" dirty="0">
                <a:latin typeface="Times New Roman"/>
                <a:cs typeface="Times New Roman"/>
              </a:rPr>
              <a:t>F</a:t>
            </a:r>
            <a:r>
              <a:rPr sz="850" spc="-60" dirty="0">
                <a:latin typeface="Times New Roman"/>
                <a:cs typeface="Times New Roman"/>
              </a:rPr>
              <a:t>a</a:t>
            </a:r>
            <a:r>
              <a:rPr sz="850" spc="-50" dirty="0">
                <a:latin typeface="Times New Roman"/>
                <a:cs typeface="Times New Roman"/>
              </a:rPr>
              <a:t>c</a:t>
            </a:r>
            <a:r>
              <a:rPr sz="850" spc="-60" dirty="0">
                <a:latin typeface="Times New Roman"/>
                <a:cs typeface="Times New Roman"/>
              </a:rPr>
              <a:t>u</a:t>
            </a:r>
            <a:r>
              <a:rPr sz="850" spc="-40" dirty="0">
                <a:latin typeface="Times New Roman"/>
                <a:cs typeface="Times New Roman"/>
              </a:rPr>
              <a:t>l</a:t>
            </a:r>
            <a:r>
              <a:rPr sz="850" spc="-35" dirty="0">
                <a:latin typeface="Times New Roman"/>
                <a:cs typeface="Times New Roman"/>
              </a:rPr>
              <a:t>t</a:t>
            </a:r>
            <a:r>
              <a:rPr sz="850" spc="-60" dirty="0">
                <a:latin typeface="Times New Roman"/>
                <a:cs typeface="Times New Roman"/>
              </a:rPr>
              <a:t>y</a:t>
            </a:r>
            <a:r>
              <a:rPr sz="850" spc="-30" dirty="0">
                <a:latin typeface="Times New Roman"/>
                <a:cs typeface="Times New Roman"/>
              </a:rPr>
              <a:t>)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Aw</a:t>
            </a:r>
            <a:r>
              <a:rPr sz="850" spc="-55" dirty="0">
                <a:latin typeface="Times New Roman"/>
                <a:cs typeface="Times New Roman"/>
              </a:rPr>
              <a:t>a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60" dirty="0">
                <a:latin typeface="Times New Roman"/>
                <a:cs typeface="Times New Roman"/>
              </a:rPr>
              <a:t>d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D</a:t>
            </a:r>
            <a:r>
              <a:rPr sz="850" spc="-55" dirty="0">
                <a:latin typeface="Times New Roman"/>
                <a:cs typeface="Times New Roman"/>
              </a:rPr>
              <a:t>e</a:t>
            </a:r>
            <a:r>
              <a:rPr sz="850" spc="-60" dirty="0">
                <a:latin typeface="Times New Roman"/>
                <a:cs typeface="Times New Roman"/>
              </a:rPr>
              <a:t>p</a:t>
            </a:r>
            <a:r>
              <a:rPr sz="850" spc="-55" dirty="0">
                <a:latin typeface="Times New Roman"/>
                <a:cs typeface="Times New Roman"/>
              </a:rPr>
              <a:t>a</a:t>
            </a:r>
            <a:r>
              <a:rPr sz="850" spc="-45" dirty="0">
                <a:latin typeface="Times New Roman"/>
                <a:cs typeface="Times New Roman"/>
              </a:rPr>
              <a:t>r</a:t>
            </a:r>
            <a:r>
              <a:rPr sz="850" spc="-35" dirty="0">
                <a:latin typeface="Times New Roman"/>
                <a:cs typeface="Times New Roman"/>
              </a:rPr>
              <a:t>t</a:t>
            </a:r>
            <a:r>
              <a:rPr sz="850" spc="-85" dirty="0">
                <a:latin typeface="Times New Roman"/>
                <a:cs typeface="Times New Roman"/>
              </a:rPr>
              <a:t>m</a:t>
            </a:r>
            <a:r>
              <a:rPr sz="850" spc="-50" dirty="0">
                <a:latin typeface="Times New Roman"/>
                <a:cs typeface="Times New Roman"/>
              </a:rPr>
              <a:t>e</a:t>
            </a:r>
            <a:r>
              <a:rPr sz="850" spc="-60" dirty="0">
                <a:latin typeface="Times New Roman"/>
                <a:cs typeface="Times New Roman"/>
              </a:rPr>
              <a:t>n</a:t>
            </a:r>
            <a:r>
              <a:rPr sz="850" spc="-25" dirty="0">
                <a:latin typeface="Times New Roman"/>
                <a:cs typeface="Times New Roman"/>
              </a:rPr>
              <a:t>t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f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S</a:t>
            </a:r>
            <a:r>
              <a:rPr sz="850" spc="-60" dirty="0">
                <a:latin typeface="Times New Roman"/>
                <a:cs typeface="Times New Roman"/>
              </a:rPr>
              <a:t>o</a:t>
            </a:r>
            <a:r>
              <a:rPr sz="850" spc="-55" dirty="0">
                <a:latin typeface="Times New Roman"/>
                <a:cs typeface="Times New Roman"/>
              </a:rPr>
              <a:t>c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60" dirty="0">
                <a:latin typeface="Times New Roman"/>
                <a:cs typeface="Times New Roman"/>
              </a:rPr>
              <a:t>o</a:t>
            </a:r>
            <a:r>
              <a:rPr sz="850" spc="-40" dirty="0">
                <a:latin typeface="Times New Roman"/>
                <a:cs typeface="Times New Roman"/>
              </a:rPr>
              <a:t>l</a:t>
            </a:r>
            <a:r>
              <a:rPr sz="850" spc="-60" dirty="0">
                <a:latin typeface="Times New Roman"/>
                <a:cs typeface="Times New Roman"/>
              </a:rPr>
              <a:t>ogy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201</a:t>
            </a:r>
            <a:r>
              <a:rPr sz="850" spc="-4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65" dirty="0">
                <a:latin typeface="Times New Roman"/>
                <a:cs typeface="Times New Roman"/>
              </a:rPr>
              <a:t>Unde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55" dirty="0">
                <a:latin typeface="Times New Roman"/>
                <a:cs typeface="Times New Roman"/>
              </a:rPr>
              <a:t>gr</a:t>
            </a:r>
            <a:r>
              <a:rPr sz="850" spc="-50" dirty="0">
                <a:latin typeface="Times New Roman"/>
                <a:cs typeface="Times New Roman"/>
              </a:rPr>
              <a:t>a</a:t>
            </a:r>
            <a:r>
              <a:rPr sz="850" spc="-60" dirty="0">
                <a:latin typeface="Times New Roman"/>
                <a:cs typeface="Times New Roman"/>
              </a:rPr>
              <a:t>du</a:t>
            </a:r>
            <a:r>
              <a:rPr sz="850" spc="-50" dirty="0">
                <a:latin typeface="Times New Roman"/>
                <a:cs typeface="Times New Roman"/>
              </a:rPr>
              <a:t>a</a:t>
            </a:r>
            <a:r>
              <a:rPr sz="850" spc="-40" dirty="0">
                <a:latin typeface="Times New Roman"/>
                <a:cs typeface="Times New Roman"/>
              </a:rPr>
              <a:t>te </a:t>
            </a:r>
            <a:r>
              <a:rPr sz="850" spc="-60" dirty="0">
                <a:latin typeface="Times New Roman"/>
                <a:cs typeface="Times New Roman"/>
              </a:rPr>
              <a:t>Tea</a:t>
            </a:r>
            <a:r>
              <a:rPr sz="850" spc="-50" dirty="0">
                <a:latin typeface="Times New Roman"/>
                <a:cs typeface="Times New Roman"/>
              </a:rPr>
              <a:t>c</a:t>
            </a:r>
            <a:r>
              <a:rPr sz="850" spc="-55" dirty="0">
                <a:latin typeface="Times New Roman"/>
                <a:cs typeface="Times New Roman"/>
              </a:rPr>
              <a:t>hin</a:t>
            </a:r>
            <a:r>
              <a:rPr sz="850" spc="-45" dirty="0">
                <a:latin typeface="Times New Roman"/>
                <a:cs typeface="Times New Roman"/>
              </a:rPr>
              <a:t>g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Ex</a:t>
            </a:r>
            <a:r>
              <a:rPr sz="850" spc="-50" dirty="0">
                <a:latin typeface="Times New Roman"/>
                <a:cs typeface="Times New Roman"/>
              </a:rPr>
              <a:t>c</a:t>
            </a:r>
            <a:r>
              <a:rPr sz="850" spc="-45" dirty="0">
                <a:latin typeface="Times New Roman"/>
                <a:cs typeface="Times New Roman"/>
              </a:rPr>
              <a:t>ell</a:t>
            </a:r>
            <a:r>
              <a:rPr sz="850" spc="-50" dirty="0">
                <a:latin typeface="Times New Roman"/>
                <a:cs typeface="Times New Roman"/>
              </a:rPr>
              <a:t>e</a:t>
            </a:r>
            <a:r>
              <a:rPr sz="850" spc="-60" dirty="0">
                <a:latin typeface="Times New Roman"/>
                <a:cs typeface="Times New Roman"/>
              </a:rPr>
              <a:t>nc</a:t>
            </a:r>
            <a:r>
              <a:rPr sz="850" spc="-40" dirty="0">
                <a:latin typeface="Times New Roman"/>
                <a:cs typeface="Times New Roman"/>
              </a:rPr>
              <a:t>e </a:t>
            </a:r>
            <a:r>
              <a:rPr sz="850" spc="-70" dirty="0">
                <a:latin typeface="Times New Roman"/>
                <a:cs typeface="Times New Roman"/>
              </a:rPr>
              <a:t>Awa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60" dirty="0">
                <a:latin typeface="Times New Roman"/>
                <a:cs typeface="Times New Roman"/>
              </a:rPr>
              <a:t>d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Depar</a:t>
            </a:r>
            <a:r>
              <a:rPr sz="850" spc="-55" dirty="0">
                <a:latin typeface="Times New Roman"/>
                <a:cs typeface="Times New Roman"/>
              </a:rPr>
              <a:t>tmen</a:t>
            </a:r>
            <a:r>
              <a:rPr sz="850" spc="-25" dirty="0">
                <a:latin typeface="Times New Roman"/>
                <a:cs typeface="Times New Roman"/>
              </a:rPr>
              <a:t>t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o</a:t>
            </a:r>
            <a:r>
              <a:rPr sz="850" spc="-30" dirty="0">
                <a:latin typeface="Times New Roman"/>
                <a:cs typeface="Times New Roman"/>
              </a:rPr>
              <a:t>f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Socio</a:t>
            </a:r>
            <a:r>
              <a:rPr sz="850" spc="-50" dirty="0">
                <a:latin typeface="Times New Roman"/>
                <a:cs typeface="Times New Roman"/>
              </a:rPr>
              <a:t>logy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2007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2011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65" dirty="0">
                <a:latin typeface="Times New Roman"/>
                <a:cs typeface="Times New Roman"/>
              </a:rPr>
              <a:t>Edwa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45" dirty="0">
                <a:latin typeface="Times New Roman"/>
                <a:cs typeface="Times New Roman"/>
              </a:rPr>
              <a:t>d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S</a:t>
            </a:r>
            <a:r>
              <a:rPr sz="850" spc="-25" dirty="0">
                <a:latin typeface="Times New Roman"/>
                <a:cs typeface="Times New Roman"/>
              </a:rPr>
              <a:t>.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Digg</a:t>
            </a:r>
            <a:r>
              <a:rPr sz="850" spc="-35" dirty="0">
                <a:latin typeface="Times New Roman"/>
                <a:cs typeface="Times New Roman"/>
              </a:rPr>
              <a:t>s </a:t>
            </a:r>
            <a:r>
              <a:rPr sz="850" spc="-60" dirty="0">
                <a:latin typeface="Times New Roman"/>
                <a:cs typeface="Times New Roman"/>
              </a:rPr>
              <a:t>Tea</a:t>
            </a:r>
            <a:r>
              <a:rPr sz="850" spc="-50" dirty="0">
                <a:latin typeface="Times New Roman"/>
                <a:cs typeface="Times New Roman"/>
              </a:rPr>
              <a:t>c</a:t>
            </a:r>
            <a:r>
              <a:rPr sz="850" spc="-60" dirty="0">
                <a:latin typeface="Times New Roman"/>
                <a:cs typeface="Times New Roman"/>
              </a:rPr>
              <a:t>h</a:t>
            </a:r>
            <a:r>
              <a:rPr sz="850" spc="-45" dirty="0">
                <a:latin typeface="Times New Roman"/>
                <a:cs typeface="Times New Roman"/>
              </a:rPr>
              <a:t>i</a:t>
            </a:r>
            <a:r>
              <a:rPr sz="850" spc="-55" dirty="0">
                <a:latin typeface="Times New Roman"/>
                <a:cs typeface="Times New Roman"/>
              </a:rPr>
              <a:t>n</a:t>
            </a:r>
            <a:r>
              <a:rPr sz="850" spc="-45" dirty="0">
                <a:latin typeface="Times New Roman"/>
                <a:cs typeface="Times New Roman"/>
              </a:rPr>
              <a:t>g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S</a:t>
            </a:r>
            <a:r>
              <a:rPr sz="850" spc="-55" dirty="0">
                <a:latin typeface="Times New Roman"/>
                <a:cs typeface="Times New Roman"/>
              </a:rPr>
              <a:t>c</a:t>
            </a:r>
            <a:r>
              <a:rPr sz="850" spc="-50" dirty="0">
                <a:latin typeface="Times New Roman"/>
                <a:cs typeface="Times New Roman"/>
              </a:rPr>
              <a:t>hola</a:t>
            </a:r>
            <a:r>
              <a:rPr sz="850" spc="-30" dirty="0">
                <a:latin typeface="Times New Roman"/>
                <a:cs typeface="Times New Roman"/>
              </a:rPr>
              <a:t>r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A</a:t>
            </a:r>
            <a:r>
              <a:rPr sz="850" spc="-80" dirty="0">
                <a:latin typeface="Times New Roman"/>
                <a:cs typeface="Times New Roman"/>
              </a:rPr>
              <a:t>w</a:t>
            </a:r>
            <a:r>
              <a:rPr sz="850" spc="-50" dirty="0">
                <a:latin typeface="Times New Roman"/>
                <a:cs typeface="Times New Roman"/>
              </a:rPr>
              <a:t>ard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2011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2055" y="1823180"/>
            <a:ext cx="251904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45" dirty="0">
                <a:latin typeface="Times New Roman"/>
                <a:cs typeface="Times New Roman"/>
              </a:rPr>
              <a:t>Selecte</a:t>
            </a:r>
            <a:r>
              <a:rPr sz="850" b="1" spc="-50" dirty="0">
                <a:latin typeface="Times New Roman"/>
                <a:cs typeface="Times New Roman"/>
              </a:rPr>
              <a:t>d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50" dirty="0">
                <a:latin typeface="Times New Roman"/>
                <a:cs typeface="Times New Roman"/>
              </a:rPr>
              <a:t>Involvemen</a:t>
            </a:r>
            <a:r>
              <a:rPr sz="850" b="1" spc="-30" dirty="0">
                <a:latin typeface="Times New Roman"/>
                <a:cs typeface="Times New Roman"/>
              </a:rPr>
              <a:t>t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75" dirty="0">
                <a:latin typeface="Times New Roman"/>
                <a:cs typeface="Times New Roman"/>
              </a:rPr>
              <a:t>w</a:t>
            </a:r>
            <a:r>
              <a:rPr sz="850" b="1" spc="-35" dirty="0">
                <a:latin typeface="Times New Roman"/>
                <a:cs typeface="Times New Roman"/>
              </a:rPr>
              <a:t>ith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Stud</a:t>
            </a:r>
            <a:r>
              <a:rPr sz="850" b="1" spc="-35" dirty="0">
                <a:latin typeface="Times New Roman"/>
                <a:cs typeface="Times New Roman"/>
              </a:rPr>
              <a:t>e</a:t>
            </a:r>
            <a:r>
              <a:rPr sz="850" b="1" spc="-55" dirty="0">
                <a:latin typeface="Times New Roman"/>
                <a:cs typeface="Times New Roman"/>
              </a:rPr>
              <a:t>n</a:t>
            </a:r>
            <a:r>
              <a:rPr sz="850" b="1" spc="-30" dirty="0">
                <a:latin typeface="Times New Roman"/>
                <a:cs typeface="Times New Roman"/>
              </a:rPr>
              <a:t>t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Education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50" dirty="0">
                <a:latin typeface="Times New Roman"/>
                <a:cs typeface="Times New Roman"/>
              </a:rPr>
              <a:t>and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50" dirty="0">
                <a:latin typeface="Times New Roman"/>
                <a:cs typeface="Times New Roman"/>
              </a:rPr>
              <a:t>Research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8713" y="1957357"/>
            <a:ext cx="3613785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indent="-146050">
              <a:lnSpc>
                <a:spcPct val="100000"/>
              </a:lnSpc>
              <a:buFont typeface="Symbol"/>
              <a:buChar char=""/>
              <a:tabLst>
                <a:tab pos="159385" algn="l"/>
              </a:tabLst>
            </a:pPr>
            <a:r>
              <a:rPr sz="850" spc="-45" dirty="0">
                <a:latin typeface="Times New Roman"/>
                <a:cs typeface="Times New Roman"/>
              </a:rPr>
              <a:t>Faculty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Editorial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Advisory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Board,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i="1" spc="-40" dirty="0">
                <a:latin typeface="Times New Roman"/>
                <a:cs typeface="Times New Roman"/>
              </a:rPr>
              <a:t>Philolo</a:t>
            </a:r>
            <a:r>
              <a:rPr sz="850" i="1" spc="-50" dirty="0">
                <a:latin typeface="Times New Roman"/>
                <a:cs typeface="Times New Roman"/>
              </a:rPr>
              <a:t>g</a:t>
            </a:r>
            <a:r>
              <a:rPr sz="850" i="1" spc="-25" dirty="0">
                <a:latin typeface="Times New Roman"/>
                <a:cs typeface="Times New Roman"/>
              </a:rPr>
              <a:t>i</a:t>
            </a:r>
            <a:r>
              <a:rPr sz="850" i="1" spc="-50" dirty="0">
                <a:latin typeface="Times New Roman"/>
                <a:cs typeface="Times New Roman"/>
              </a:rPr>
              <a:t>a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2008-2010,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2011-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50" dirty="0">
                <a:latin typeface="Times New Roman"/>
                <a:cs typeface="Times New Roman"/>
              </a:rPr>
              <a:t>Foundin</a:t>
            </a:r>
            <a:r>
              <a:rPr sz="850" spc="-45" dirty="0">
                <a:latin typeface="Times New Roman"/>
                <a:cs typeface="Times New Roman"/>
              </a:rPr>
              <a:t>g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Faculty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Schola</a:t>
            </a:r>
            <a:r>
              <a:rPr sz="850" spc="-30" dirty="0">
                <a:latin typeface="Times New Roman"/>
                <a:cs typeface="Times New Roman"/>
              </a:rPr>
              <a:t>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of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the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A</a:t>
            </a:r>
            <a:r>
              <a:rPr sz="850" spc="-40" dirty="0">
                <a:latin typeface="Times New Roman"/>
                <a:cs typeface="Times New Roman"/>
              </a:rPr>
              <a:t>cade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45" dirty="0">
                <a:latin typeface="Times New Roman"/>
                <a:cs typeface="Times New Roman"/>
              </a:rPr>
              <a:t>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for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GTA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Excellence,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2014-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40" dirty="0">
                <a:latin typeface="Times New Roman"/>
                <a:cs typeface="Times New Roman"/>
              </a:rPr>
              <a:t>Associate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F</a:t>
            </a:r>
            <a:r>
              <a:rPr sz="850" spc="-35" dirty="0">
                <a:latin typeface="Times New Roman"/>
                <a:cs typeface="Times New Roman"/>
              </a:rPr>
              <a:t>aculty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P</a:t>
            </a:r>
            <a:r>
              <a:rPr sz="850" spc="-35" dirty="0">
                <a:latin typeface="Times New Roman"/>
                <a:cs typeface="Times New Roman"/>
              </a:rPr>
              <a:t>rinciple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(AFP)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of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W</a:t>
            </a:r>
            <a:r>
              <a:rPr sz="850" spc="-35" dirty="0">
                <a:latin typeface="Times New Roman"/>
                <a:cs typeface="Times New Roman"/>
              </a:rPr>
              <a:t>est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35" dirty="0">
                <a:latin typeface="Times New Roman"/>
                <a:cs typeface="Times New Roman"/>
              </a:rPr>
              <a:t>bler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Johnston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Residential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College,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2014-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2055" y="2417954"/>
            <a:ext cx="1872614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45" dirty="0">
                <a:latin typeface="Times New Roman"/>
                <a:cs typeface="Times New Roman"/>
              </a:rPr>
              <a:t>Selecte</a:t>
            </a:r>
            <a:r>
              <a:rPr sz="850" b="1" spc="-50" dirty="0">
                <a:latin typeface="Times New Roman"/>
                <a:cs typeface="Times New Roman"/>
              </a:rPr>
              <a:t>d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Teaching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Workshops/Presentations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8707" y="2552131"/>
            <a:ext cx="3546475" cy="107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36195" indent="-146050">
              <a:lnSpc>
                <a:spcPct val="100000"/>
              </a:lnSpc>
              <a:buFont typeface="Symbol"/>
              <a:buChar char=""/>
              <a:tabLst>
                <a:tab pos="159385" algn="l"/>
              </a:tabLst>
            </a:pPr>
            <a:r>
              <a:rPr sz="850" spc="-40" dirty="0">
                <a:latin typeface="Times New Roman"/>
                <a:cs typeface="Times New Roman"/>
              </a:rPr>
              <a:t>“Leaders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of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the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Ne</a:t>
            </a:r>
            <a:r>
              <a:rPr sz="850" spc="-65" dirty="0">
                <a:latin typeface="Times New Roman"/>
                <a:cs typeface="Times New Roman"/>
              </a:rPr>
              <a:t>w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School</a:t>
            </a:r>
            <a:r>
              <a:rPr sz="850" spc="-25" dirty="0">
                <a:latin typeface="Times New Roman"/>
                <a:cs typeface="Times New Roman"/>
              </a:rPr>
              <a:t>: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Applying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a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Hip-</a:t>
            </a:r>
            <a:r>
              <a:rPr sz="850" spc="-60" dirty="0">
                <a:latin typeface="Times New Roman"/>
                <a:cs typeface="Times New Roman"/>
              </a:rPr>
              <a:t>Ho</a:t>
            </a:r>
            <a:r>
              <a:rPr sz="850" spc="-45" dirty="0">
                <a:latin typeface="Times New Roman"/>
                <a:cs typeface="Times New Roman"/>
              </a:rPr>
              <a:t>p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Studie</a:t>
            </a:r>
            <a:r>
              <a:rPr sz="850" spc="-35" dirty="0">
                <a:latin typeface="Times New Roman"/>
                <a:cs typeface="Times New Roman"/>
              </a:rPr>
              <a:t>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Paradig</a:t>
            </a:r>
            <a:r>
              <a:rPr sz="850" spc="-70" dirty="0">
                <a:latin typeface="Times New Roman"/>
                <a:cs typeface="Times New Roman"/>
              </a:rPr>
              <a:t>m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to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the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Firs</a:t>
            </a:r>
            <a:r>
              <a:rPr sz="850" spc="-25" dirty="0">
                <a:latin typeface="Times New Roman"/>
                <a:cs typeface="Times New Roman"/>
              </a:rPr>
              <a:t>t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Year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Experience.”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Conference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on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Higher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Education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P</a:t>
            </a:r>
            <a:r>
              <a:rPr sz="850" spc="-40" dirty="0">
                <a:latin typeface="Times New Roman"/>
                <a:cs typeface="Times New Roman"/>
              </a:rPr>
              <a:t>edagogy,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2015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40" dirty="0">
                <a:latin typeface="Times New Roman"/>
                <a:cs typeface="Times New Roman"/>
              </a:rPr>
              <a:t>“Ethnocentricity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W</a:t>
            </a:r>
            <a:r>
              <a:rPr sz="850" spc="-40" dirty="0">
                <a:latin typeface="Times New Roman"/>
                <a:cs typeface="Times New Roman"/>
              </a:rPr>
              <a:t>orkshop.”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Training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W</a:t>
            </a:r>
            <a:r>
              <a:rPr sz="850" spc="-40" dirty="0">
                <a:latin typeface="Times New Roman"/>
                <a:cs typeface="Times New Roman"/>
              </a:rPr>
              <a:t>orkshop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for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VT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Global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A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40" dirty="0">
                <a:latin typeface="Times New Roman"/>
                <a:cs typeface="Times New Roman"/>
              </a:rPr>
              <a:t>bassadors,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2014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110"/>
              </a:spcBef>
              <a:buSzPct val="106250"/>
              <a:buFont typeface="Symbol"/>
              <a:buChar char=""/>
              <a:tabLst>
                <a:tab pos="159385" algn="l"/>
              </a:tabLst>
            </a:pPr>
            <a:r>
              <a:rPr sz="800" spc="-55" dirty="0">
                <a:latin typeface="Georgia"/>
                <a:cs typeface="Georgia"/>
              </a:rPr>
              <a:t>“Ped</a:t>
            </a:r>
            <a:r>
              <a:rPr sz="800" spc="-50" dirty="0">
                <a:latin typeface="Georgia"/>
                <a:cs typeface="Georgia"/>
              </a:rPr>
              <a:t>a</a:t>
            </a:r>
            <a:r>
              <a:rPr sz="800" spc="-55" dirty="0">
                <a:latin typeface="Georgia"/>
                <a:cs typeface="Georgia"/>
              </a:rPr>
              <a:t>g</a:t>
            </a:r>
            <a:r>
              <a:rPr sz="800" spc="-50" dirty="0">
                <a:latin typeface="Georgia"/>
                <a:cs typeface="Georgia"/>
              </a:rPr>
              <a:t>ogy</a:t>
            </a:r>
            <a:r>
              <a:rPr sz="800" spc="-25" dirty="0">
                <a:latin typeface="Georgia"/>
                <a:cs typeface="Georgia"/>
              </a:rPr>
              <a:t> </a:t>
            </a:r>
            <a:r>
              <a:rPr sz="800" spc="-50" dirty="0">
                <a:latin typeface="Georgia"/>
                <a:cs typeface="Georgia"/>
              </a:rPr>
              <a:t>o</a:t>
            </a:r>
            <a:r>
              <a:rPr sz="800" spc="-35" dirty="0">
                <a:latin typeface="Georgia"/>
                <a:cs typeface="Georgia"/>
              </a:rPr>
              <a:t>f</a:t>
            </a:r>
            <a:r>
              <a:rPr sz="800" spc="-25" dirty="0">
                <a:latin typeface="Georgia"/>
                <a:cs typeface="Georgia"/>
              </a:rPr>
              <a:t> </a:t>
            </a:r>
            <a:r>
              <a:rPr sz="800" spc="-60" dirty="0">
                <a:latin typeface="Georgia"/>
                <a:cs typeface="Georgia"/>
              </a:rPr>
              <a:t>Communit</a:t>
            </a:r>
            <a:r>
              <a:rPr sz="800" spc="-45" dirty="0">
                <a:latin typeface="Georgia"/>
                <a:cs typeface="Georgia"/>
              </a:rPr>
              <a:t>y.</a:t>
            </a:r>
            <a:r>
              <a:rPr sz="800" spc="-40" dirty="0">
                <a:latin typeface="Georgia"/>
                <a:cs typeface="Georgia"/>
              </a:rPr>
              <a:t>”</a:t>
            </a:r>
            <a:r>
              <a:rPr sz="800" spc="-25" dirty="0">
                <a:latin typeface="Georgia"/>
                <a:cs typeface="Georgia"/>
              </a:rPr>
              <a:t> </a:t>
            </a:r>
            <a:r>
              <a:rPr sz="800" spc="-45" dirty="0">
                <a:latin typeface="Georgia"/>
                <a:cs typeface="Georgia"/>
              </a:rPr>
              <a:t>Inclusive</a:t>
            </a:r>
            <a:r>
              <a:rPr sz="800" spc="-25" dirty="0">
                <a:latin typeface="Georgia"/>
                <a:cs typeface="Georgia"/>
              </a:rPr>
              <a:t> </a:t>
            </a:r>
            <a:r>
              <a:rPr sz="800" spc="-45" dirty="0">
                <a:latin typeface="Georgia"/>
                <a:cs typeface="Georgia"/>
              </a:rPr>
              <a:t>Praxis</a:t>
            </a:r>
            <a:r>
              <a:rPr sz="800" spc="-25" dirty="0">
                <a:latin typeface="Georgia"/>
                <a:cs typeface="Georgia"/>
              </a:rPr>
              <a:t> </a:t>
            </a:r>
            <a:r>
              <a:rPr sz="800" spc="-55" dirty="0">
                <a:latin typeface="Georgia"/>
                <a:cs typeface="Georgia"/>
              </a:rPr>
              <a:t>Workshop,</a:t>
            </a:r>
            <a:r>
              <a:rPr sz="800" spc="-30" dirty="0">
                <a:latin typeface="Georgia"/>
                <a:cs typeface="Georgia"/>
              </a:rPr>
              <a:t> </a:t>
            </a:r>
            <a:r>
              <a:rPr sz="800" spc="-60" dirty="0">
                <a:latin typeface="Georgia"/>
                <a:cs typeface="Georgia"/>
              </a:rPr>
              <a:t>20</a:t>
            </a:r>
            <a:r>
              <a:rPr sz="800" spc="-40" dirty="0">
                <a:latin typeface="Georgia"/>
                <a:cs typeface="Georgia"/>
              </a:rPr>
              <a:t>1</a:t>
            </a:r>
            <a:r>
              <a:rPr sz="800" spc="-55" dirty="0">
                <a:latin typeface="Georgia"/>
                <a:cs typeface="Georgia"/>
              </a:rPr>
              <a:t>4</a:t>
            </a:r>
            <a:endParaRPr sz="800">
              <a:latin typeface="Georgia"/>
              <a:cs typeface="Georgia"/>
            </a:endParaRPr>
          </a:p>
          <a:p>
            <a:pPr marL="158750" indent="-14605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45" dirty="0">
                <a:latin typeface="Times New Roman"/>
                <a:cs typeface="Times New Roman"/>
              </a:rPr>
              <a:t>“Diggs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Training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for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Ne</a:t>
            </a:r>
            <a:r>
              <a:rPr sz="850" spc="-65" dirty="0">
                <a:latin typeface="Times New Roman"/>
                <a:cs typeface="Times New Roman"/>
              </a:rPr>
              <a:t>w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GTAs.</a:t>
            </a:r>
            <a:r>
              <a:rPr sz="850" spc="-40" dirty="0">
                <a:latin typeface="Times New Roman"/>
                <a:cs typeface="Times New Roman"/>
              </a:rPr>
              <a:t>”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Digg</a:t>
            </a:r>
            <a:r>
              <a:rPr sz="850" spc="-35" dirty="0">
                <a:latin typeface="Times New Roman"/>
                <a:cs typeface="Times New Roman"/>
              </a:rPr>
              <a:t>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Schola</a:t>
            </a:r>
            <a:r>
              <a:rPr sz="850" spc="-30" dirty="0">
                <a:latin typeface="Times New Roman"/>
                <a:cs typeface="Times New Roman"/>
              </a:rPr>
              <a:t>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Pane</a:t>
            </a:r>
            <a:r>
              <a:rPr sz="850" spc="-25" dirty="0">
                <a:latin typeface="Times New Roman"/>
                <a:cs typeface="Times New Roman"/>
              </a:rPr>
              <a:t>l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Presentation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2012,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2013</a:t>
            </a:r>
            <a:endParaRPr sz="850">
              <a:latin typeface="Times New Roman"/>
              <a:cs typeface="Times New Roman"/>
            </a:endParaRPr>
          </a:p>
          <a:p>
            <a:pPr marL="158750" marR="244475" indent="-146050">
              <a:lnSpc>
                <a:spcPts val="1010"/>
              </a:lnSpc>
              <a:spcBef>
                <a:spcPts val="10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40" dirty="0">
                <a:latin typeface="Times New Roman"/>
                <a:cs typeface="Times New Roman"/>
              </a:rPr>
              <a:t>“Teaching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95" dirty="0">
                <a:latin typeface="Times New Roman"/>
                <a:cs typeface="Times New Roman"/>
              </a:rPr>
              <a:t>W</a:t>
            </a:r>
            <a:r>
              <a:rPr sz="850" spc="-30" dirty="0">
                <a:latin typeface="Times New Roman"/>
                <a:cs typeface="Times New Roman"/>
              </a:rPr>
              <a:t>ith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Our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Mouths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Shut.”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Series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of</a:t>
            </a:r>
            <a:r>
              <a:rPr sz="850" spc="-25" dirty="0">
                <a:latin typeface="Times New Roman"/>
                <a:cs typeface="Times New Roman"/>
              </a:rPr>
              <a:t> t</a:t>
            </a:r>
            <a:r>
              <a:rPr sz="850" spc="-50" dirty="0">
                <a:latin typeface="Times New Roman"/>
                <a:cs typeface="Times New Roman"/>
              </a:rPr>
              <a:t>h</a:t>
            </a:r>
            <a:r>
              <a:rPr sz="850" spc="-35" dirty="0">
                <a:latin typeface="Times New Roman"/>
                <a:cs typeface="Times New Roman"/>
              </a:rPr>
              <a:t>ree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c</a:t>
            </a:r>
            <a:r>
              <a:rPr sz="850" spc="-5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-led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I</a:t>
            </a:r>
            <a:r>
              <a:rPr sz="850" spc="-50" dirty="0">
                <a:latin typeface="Times New Roman"/>
                <a:cs typeface="Times New Roman"/>
              </a:rPr>
              <a:t>n</a:t>
            </a:r>
            <a:r>
              <a:rPr sz="850" spc="-35" dirty="0">
                <a:latin typeface="Times New Roman"/>
                <a:cs typeface="Times New Roman"/>
              </a:rPr>
              <a:t>teracti</a:t>
            </a:r>
            <a:r>
              <a:rPr sz="850" spc="-50" dirty="0">
                <a:latin typeface="Times New Roman"/>
                <a:cs typeface="Times New Roman"/>
              </a:rPr>
              <a:t>v</a:t>
            </a:r>
            <a:r>
              <a:rPr sz="850" spc="-40" dirty="0">
                <a:latin typeface="Times New Roman"/>
                <a:cs typeface="Times New Roman"/>
              </a:rPr>
              <a:t>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Colloquia,</a:t>
            </a:r>
            <a:r>
              <a:rPr sz="850" spc="-50" dirty="0">
                <a:latin typeface="Times New Roman"/>
                <a:cs typeface="Times New Roman"/>
              </a:rPr>
              <a:t> CIDER/CEUT,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2007,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2009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55" dirty="0">
                <a:latin typeface="Times New Roman"/>
                <a:cs typeface="Times New Roman"/>
              </a:rPr>
              <a:t>“Classroo</a:t>
            </a:r>
            <a:r>
              <a:rPr sz="850" spc="-70" dirty="0">
                <a:latin typeface="Times New Roman"/>
                <a:cs typeface="Times New Roman"/>
              </a:rPr>
              <a:t>m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Teach</a:t>
            </a:r>
            <a:r>
              <a:rPr sz="850" spc="-30" dirty="0">
                <a:latin typeface="Times New Roman"/>
                <a:cs typeface="Times New Roman"/>
              </a:rPr>
              <a:t>i</a:t>
            </a:r>
            <a:r>
              <a:rPr sz="850" spc="-55" dirty="0">
                <a:latin typeface="Times New Roman"/>
                <a:cs typeface="Times New Roman"/>
              </a:rPr>
              <a:t>n</a:t>
            </a:r>
            <a:r>
              <a:rPr sz="850" spc="-45" dirty="0">
                <a:latin typeface="Times New Roman"/>
                <a:cs typeface="Times New Roman"/>
              </a:rPr>
              <a:t>g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45" dirty="0">
                <a:latin typeface="Times New Roman"/>
                <a:cs typeface="Times New Roman"/>
              </a:rPr>
              <a:t>n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Arts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Humanities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an</a:t>
            </a:r>
            <a:r>
              <a:rPr sz="850" spc="-45" dirty="0">
                <a:latin typeface="Times New Roman"/>
                <a:cs typeface="Times New Roman"/>
              </a:rPr>
              <a:t>d </a:t>
            </a:r>
            <a:r>
              <a:rPr sz="850" spc="-50" dirty="0">
                <a:latin typeface="Times New Roman"/>
                <a:cs typeface="Times New Roman"/>
              </a:rPr>
              <a:t>Socia</a:t>
            </a:r>
            <a:r>
              <a:rPr sz="850" spc="-25" dirty="0">
                <a:latin typeface="Times New Roman"/>
                <a:cs typeface="Times New Roman"/>
              </a:rPr>
              <a:t>l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Sciences</a:t>
            </a:r>
            <a:r>
              <a:rPr sz="850" i="1" spc="-40" dirty="0">
                <a:latin typeface="Times New Roman"/>
                <a:cs typeface="Times New Roman"/>
              </a:rPr>
              <a:t>.</a:t>
            </a:r>
            <a:r>
              <a:rPr sz="850" spc="-40" dirty="0">
                <a:latin typeface="Times New Roman"/>
                <a:cs typeface="Times New Roman"/>
              </a:rPr>
              <a:t>” </a:t>
            </a:r>
            <a:r>
              <a:rPr sz="850" spc="-75" dirty="0">
                <a:latin typeface="Times New Roman"/>
                <a:cs typeface="Times New Roman"/>
              </a:rPr>
              <a:t>GT</a:t>
            </a:r>
            <a:r>
              <a:rPr sz="850" spc="-65" dirty="0">
                <a:latin typeface="Times New Roman"/>
                <a:cs typeface="Times New Roman"/>
              </a:rPr>
              <a:t>A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P</a:t>
            </a:r>
            <a:r>
              <a:rPr sz="850" spc="-50" dirty="0">
                <a:latin typeface="Times New Roman"/>
                <a:cs typeface="Times New Roman"/>
              </a:rPr>
              <a:t>a</a:t>
            </a:r>
            <a:r>
              <a:rPr sz="850" spc="-60" dirty="0">
                <a:latin typeface="Times New Roman"/>
                <a:cs typeface="Times New Roman"/>
              </a:rPr>
              <a:t>n</a:t>
            </a:r>
            <a:r>
              <a:rPr sz="850" spc="-50" dirty="0">
                <a:latin typeface="Times New Roman"/>
                <a:cs typeface="Times New Roman"/>
              </a:rPr>
              <a:t>e</a:t>
            </a:r>
            <a:r>
              <a:rPr sz="850" spc="-40" dirty="0">
                <a:latin typeface="Times New Roman"/>
                <a:cs typeface="Times New Roman"/>
              </a:rPr>
              <a:t>l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2005</a:t>
            </a:r>
            <a:r>
              <a:rPr sz="850" spc="-40" dirty="0">
                <a:latin typeface="Times New Roman"/>
                <a:cs typeface="Times New Roman"/>
              </a:rPr>
              <a:t>-</a:t>
            </a:r>
            <a:r>
              <a:rPr sz="850" spc="-60" dirty="0">
                <a:latin typeface="Times New Roman"/>
                <a:cs typeface="Times New Roman"/>
              </a:rPr>
              <a:t>2008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2048" y="3678558"/>
            <a:ext cx="203835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45" dirty="0">
                <a:latin typeface="Times New Roman"/>
                <a:cs typeface="Times New Roman"/>
              </a:rPr>
              <a:t>Selecte</a:t>
            </a:r>
            <a:r>
              <a:rPr sz="850" b="1" spc="-50" dirty="0">
                <a:latin typeface="Times New Roman"/>
                <a:cs typeface="Times New Roman"/>
              </a:rPr>
              <a:t>d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0" dirty="0">
                <a:latin typeface="Times New Roman"/>
                <a:cs typeface="Times New Roman"/>
              </a:rPr>
              <a:t>Publications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on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Teaching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50" dirty="0">
                <a:latin typeface="Times New Roman"/>
                <a:cs typeface="Times New Roman"/>
              </a:rPr>
              <a:t>and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Learning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8707" y="3812735"/>
            <a:ext cx="3775710" cy="54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indent="-146050">
              <a:lnSpc>
                <a:spcPts val="1015"/>
              </a:lnSpc>
              <a:buFont typeface="Symbol"/>
              <a:buChar char=""/>
              <a:tabLst>
                <a:tab pos="159385" algn="l"/>
              </a:tabLst>
            </a:pPr>
            <a:r>
              <a:rPr sz="850" spc="-40" dirty="0">
                <a:latin typeface="Times New Roman"/>
                <a:cs typeface="Times New Roman"/>
              </a:rPr>
              <a:t>“Displaced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Anthropologist</a:t>
            </a:r>
            <a:r>
              <a:rPr sz="850" spc="-35" dirty="0">
                <a:latin typeface="Times New Roman"/>
                <a:cs typeface="Times New Roman"/>
              </a:rPr>
              <a:t>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Teaching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Anthropology</a:t>
            </a:r>
            <a:r>
              <a:rPr sz="850" spc="-40" dirty="0">
                <a:latin typeface="Times New Roman"/>
                <a:cs typeface="Times New Roman"/>
              </a:rPr>
              <a:t>”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Section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News</a:t>
            </a:r>
            <a:r>
              <a:rPr sz="850" spc="-25" dirty="0">
                <a:latin typeface="Times New Roman"/>
                <a:cs typeface="Times New Roman"/>
              </a:rPr>
              <a:t>, </a:t>
            </a:r>
            <a:r>
              <a:rPr sz="850" i="1" spc="-40" dirty="0">
                <a:latin typeface="Times New Roman"/>
                <a:cs typeface="Times New Roman"/>
              </a:rPr>
              <a:t>Anthropology</a:t>
            </a:r>
            <a:r>
              <a:rPr sz="850" i="1" spc="-25" dirty="0">
                <a:latin typeface="Times New Roman"/>
                <a:cs typeface="Times New Roman"/>
              </a:rPr>
              <a:t> </a:t>
            </a:r>
            <a:r>
              <a:rPr sz="850" i="1" spc="-50" dirty="0">
                <a:latin typeface="Times New Roman"/>
                <a:cs typeface="Times New Roman"/>
              </a:rPr>
              <a:t>News</a:t>
            </a:r>
            <a:endParaRPr sz="850">
              <a:latin typeface="Times New Roman"/>
              <a:cs typeface="Times New Roman"/>
            </a:endParaRPr>
          </a:p>
          <a:p>
            <a:pPr marL="158750">
              <a:lnSpc>
                <a:spcPts val="1015"/>
              </a:lnSpc>
            </a:pPr>
            <a:r>
              <a:rPr sz="850" spc="-50" dirty="0">
                <a:latin typeface="Times New Roman"/>
                <a:cs typeface="Times New Roman"/>
              </a:rPr>
              <a:t>(AAA)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newsletter,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(forthco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35" dirty="0">
                <a:latin typeface="Times New Roman"/>
                <a:cs typeface="Times New Roman"/>
              </a:rPr>
              <a:t>ing)</a:t>
            </a:r>
            <a:endParaRPr sz="850">
              <a:latin typeface="Times New Roman"/>
              <a:cs typeface="Times New Roman"/>
            </a:endParaRPr>
          </a:p>
          <a:p>
            <a:pPr marL="183515" indent="-170815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184150" algn="l"/>
              </a:tabLst>
            </a:pPr>
            <a:r>
              <a:rPr sz="850" spc="-40" dirty="0">
                <a:latin typeface="Times New Roman"/>
                <a:cs typeface="Times New Roman"/>
              </a:rPr>
              <a:t>“</a:t>
            </a:r>
            <a:r>
              <a:rPr sz="850" spc="-95" dirty="0">
                <a:latin typeface="Times New Roman"/>
                <a:cs typeface="Times New Roman"/>
              </a:rPr>
              <a:t>W</a:t>
            </a:r>
            <a:r>
              <a:rPr sz="850" spc="-45" dirty="0">
                <a:latin typeface="Times New Roman"/>
                <a:cs typeface="Times New Roman"/>
              </a:rPr>
              <a:t>hy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Students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Take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A</a:t>
            </a:r>
            <a:r>
              <a:rPr sz="850" spc="-40" dirty="0">
                <a:latin typeface="Times New Roman"/>
                <a:cs typeface="Times New Roman"/>
              </a:rPr>
              <a:t>nthropolog</a:t>
            </a:r>
            <a:r>
              <a:rPr sz="850" spc="-50" dirty="0">
                <a:latin typeface="Times New Roman"/>
                <a:cs typeface="Times New Roman"/>
              </a:rPr>
              <a:t>y</a:t>
            </a:r>
            <a:r>
              <a:rPr sz="850" spc="-40" dirty="0">
                <a:latin typeface="Times New Roman"/>
                <a:cs typeface="Times New Roman"/>
              </a:rPr>
              <a:t>”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Teach</a:t>
            </a:r>
            <a:r>
              <a:rPr sz="850" spc="-30" dirty="0">
                <a:latin typeface="Times New Roman"/>
                <a:cs typeface="Times New Roman"/>
              </a:rPr>
              <a:t>i</a:t>
            </a:r>
            <a:r>
              <a:rPr sz="850" spc="-45" dirty="0">
                <a:latin typeface="Times New Roman"/>
                <a:cs typeface="Times New Roman"/>
              </a:rPr>
              <a:t>ng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Anthropolo</a:t>
            </a:r>
            <a:r>
              <a:rPr sz="850" spc="-50" dirty="0">
                <a:latin typeface="Times New Roman"/>
                <a:cs typeface="Times New Roman"/>
              </a:rPr>
              <a:t>g</a:t>
            </a:r>
            <a:r>
              <a:rPr sz="850" spc="-45" dirty="0">
                <a:latin typeface="Times New Roman"/>
                <a:cs typeface="Times New Roman"/>
              </a:rPr>
              <a:t>y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Interest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Grou</a:t>
            </a:r>
            <a:r>
              <a:rPr sz="850" spc="-45" dirty="0">
                <a:latin typeface="Times New Roman"/>
                <a:cs typeface="Times New Roman"/>
              </a:rPr>
              <a:t>p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Blog,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2015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45" dirty="0">
                <a:latin typeface="Times New Roman"/>
                <a:cs typeface="Times New Roman"/>
              </a:rPr>
              <a:t>“Ground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up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Pedagogy: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Teaching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&amp;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</a:t>
            </a:r>
            <a:r>
              <a:rPr sz="850" spc="-35" dirty="0">
                <a:latin typeface="Times New Roman"/>
                <a:cs typeface="Times New Roman"/>
              </a:rPr>
              <a:t>tuttering</a:t>
            </a:r>
            <a:r>
              <a:rPr sz="850" spc="-30" dirty="0">
                <a:latin typeface="Times New Roman"/>
                <a:cs typeface="Times New Roman"/>
              </a:rPr>
              <a:t>.</a:t>
            </a:r>
            <a:r>
              <a:rPr sz="850" spc="-40" dirty="0">
                <a:latin typeface="Times New Roman"/>
                <a:cs typeface="Times New Roman"/>
              </a:rPr>
              <a:t>”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i="1" spc="-45" dirty="0">
                <a:latin typeface="Times New Roman"/>
                <a:cs typeface="Times New Roman"/>
              </a:rPr>
              <a:t>Pedagogy</a:t>
            </a:r>
            <a:r>
              <a:rPr sz="850" i="1" spc="-15" dirty="0">
                <a:latin typeface="Times New Roman"/>
                <a:cs typeface="Times New Roman"/>
              </a:rPr>
              <a:t> </a:t>
            </a:r>
            <a:r>
              <a:rPr sz="850" i="1" spc="-35" dirty="0">
                <a:latin typeface="Times New Roman"/>
                <a:cs typeface="Times New Roman"/>
              </a:rPr>
              <a:t>in</a:t>
            </a:r>
            <a:r>
              <a:rPr sz="850" i="1" spc="-15" dirty="0">
                <a:latin typeface="Times New Roman"/>
                <a:cs typeface="Times New Roman"/>
              </a:rPr>
              <a:t> </a:t>
            </a:r>
            <a:r>
              <a:rPr sz="850" i="1" spc="-40" dirty="0">
                <a:latin typeface="Times New Roman"/>
                <a:cs typeface="Times New Roman"/>
              </a:rPr>
              <a:t>Practic</a:t>
            </a:r>
            <a:r>
              <a:rPr sz="850" i="1" spc="-45" dirty="0">
                <a:latin typeface="Times New Roman"/>
                <a:cs typeface="Times New Roman"/>
              </a:rPr>
              <a:t>e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Spring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(2012):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9-10.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2048" y="4402022"/>
            <a:ext cx="269494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40" dirty="0">
                <a:latin typeface="Times New Roman"/>
                <a:cs typeface="Times New Roman"/>
              </a:rPr>
              <a:t>Selected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Contribution</a:t>
            </a:r>
            <a:r>
              <a:rPr sz="850" b="1" spc="-35" dirty="0">
                <a:latin typeface="Times New Roman"/>
                <a:cs typeface="Times New Roman"/>
              </a:rPr>
              <a:t>s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0" dirty="0">
                <a:latin typeface="Times New Roman"/>
                <a:cs typeface="Times New Roman"/>
              </a:rPr>
              <a:t>to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Curriculum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50" dirty="0">
                <a:latin typeface="Times New Roman"/>
                <a:cs typeface="Times New Roman"/>
              </a:rPr>
              <a:t>and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Diversity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on</a:t>
            </a:r>
            <a:r>
              <a:rPr sz="850" b="1" spc="-25" dirty="0">
                <a:latin typeface="Times New Roman"/>
                <a:cs typeface="Times New Roman"/>
              </a:rPr>
              <a:t> </a:t>
            </a:r>
            <a:r>
              <a:rPr sz="850" b="1" spc="-75" dirty="0">
                <a:latin typeface="Times New Roman"/>
                <a:cs typeface="Times New Roman"/>
              </a:rPr>
              <a:t>C</a:t>
            </a:r>
            <a:r>
              <a:rPr sz="850" b="1" spc="-50" dirty="0">
                <a:latin typeface="Times New Roman"/>
                <a:cs typeface="Times New Roman"/>
              </a:rPr>
              <a:t>ampus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8707" y="4536199"/>
            <a:ext cx="363601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indent="-146050">
              <a:lnSpc>
                <a:spcPct val="100000"/>
              </a:lnSpc>
              <a:buFont typeface="Symbol"/>
              <a:buChar char=""/>
              <a:tabLst>
                <a:tab pos="159385" algn="l"/>
              </a:tabLst>
            </a:pPr>
            <a:r>
              <a:rPr sz="850" spc="-40" dirty="0">
                <a:latin typeface="Times New Roman"/>
                <a:cs typeface="Times New Roman"/>
              </a:rPr>
              <a:t>Curriculum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Consultant,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Pathways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to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Knowledge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Ad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35" dirty="0">
                <a:latin typeface="Times New Roman"/>
                <a:cs typeface="Times New Roman"/>
              </a:rPr>
              <a:t>inistrative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Tea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2014</a:t>
            </a:r>
            <a:endParaRPr sz="850">
              <a:latin typeface="Times New Roman"/>
              <a:cs typeface="Times New Roman"/>
            </a:endParaRPr>
          </a:p>
          <a:p>
            <a:pPr marL="158750" marR="5080" indent="-14605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60" dirty="0">
                <a:latin typeface="Times New Roman"/>
                <a:cs typeface="Times New Roman"/>
              </a:rPr>
              <a:t>Hu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45" dirty="0">
                <a:latin typeface="Times New Roman"/>
                <a:cs typeface="Times New Roman"/>
              </a:rPr>
              <a:t>an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Behavior,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Socia</a:t>
            </a:r>
            <a:r>
              <a:rPr sz="850" spc="-25" dirty="0">
                <a:latin typeface="Times New Roman"/>
                <a:cs typeface="Times New Roman"/>
              </a:rPr>
              <a:t>l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Relatio</a:t>
            </a:r>
            <a:r>
              <a:rPr sz="850" spc="-50" dirty="0">
                <a:latin typeface="Times New Roman"/>
                <a:cs typeface="Times New Roman"/>
              </a:rPr>
              <a:t>n</a:t>
            </a:r>
            <a:r>
              <a:rPr sz="850" spc="-35" dirty="0">
                <a:latin typeface="Times New Roman"/>
                <a:cs typeface="Times New Roman"/>
              </a:rPr>
              <a:t>ships,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and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Tra</a:t>
            </a:r>
            <a:r>
              <a:rPr sz="850" spc="-50" dirty="0">
                <a:latin typeface="Times New Roman"/>
                <a:cs typeface="Times New Roman"/>
              </a:rPr>
              <a:t>d</a:t>
            </a:r>
            <a:r>
              <a:rPr sz="850" spc="-35" dirty="0">
                <a:latin typeface="Times New Roman"/>
                <a:cs typeface="Times New Roman"/>
              </a:rPr>
              <a:t>itions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of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T</a:t>
            </a:r>
            <a:r>
              <a:rPr sz="850" spc="-50" dirty="0">
                <a:latin typeface="Times New Roman"/>
                <a:cs typeface="Times New Roman"/>
              </a:rPr>
              <a:t>h</a:t>
            </a:r>
            <a:r>
              <a:rPr sz="850" spc="-40" dirty="0">
                <a:latin typeface="Times New Roman"/>
                <a:cs typeface="Times New Roman"/>
              </a:rPr>
              <a:t>ought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subco</a:t>
            </a:r>
            <a:r>
              <a:rPr sz="850" spc="-40" dirty="0">
                <a:latin typeface="Times New Roman"/>
                <a:cs typeface="Times New Roman"/>
              </a:rPr>
              <a:t>mmittee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for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VT</a:t>
            </a:r>
            <a:r>
              <a:rPr sz="850" spc="-45" dirty="0">
                <a:latin typeface="Times New Roman"/>
                <a:cs typeface="Times New Roman"/>
              </a:rPr>
              <a:t> Genera</a:t>
            </a:r>
            <a:r>
              <a:rPr sz="850" spc="-25" dirty="0">
                <a:latin typeface="Times New Roman"/>
                <a:cs typeface="Times New Roman"/>
              </a:rPr>
              <a:t>l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Education,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2013-2014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70" dirty="0">
                <a:latin typeface="Times New Roman"/>
                <a:cs typeface="Times New Roman"/>
              </a:rPr>
              <a:t>CL</a:t>
            </a:r>
            <a:r>
              <a:rPr sz="850" spc="-75" dirty="0">
                <a:latin typeface="Times New Roman"/>
                <a:cs typeface="Times New Roman"/>
              </a:rPr>
              <a:t>AH</a:t>
            </a:r>
            <a:r>
              <a:rPr sz="850" spc="-50" dirty="0">
                <a:latin typeface="Times New Roman"/>
                <a:cs typeface="Times New Roman"/>
              </a:rPr>
              <a:t>S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D</a:t>
            </a:r>
            <a:r>
              <a:rPr sz="850" spc="-45" dirty="0">
                <a:latin typeface="Times New Roman"/>
                <a:cs typeface="Times New Roman"/>
              </a:rPr>
              <a:t>iversity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A</a:t>
            </a:r>
            <a:r>
              <a:rPr sz="850" spc="-80" dirty="0">
                <a:latin typeface="Times New Roman"/>
                <a:cs typeface="Times New Roman"/>
              </a:rPr>
              <a:t>w</a:t>
            </a:r>
            <a:r>
              <a:rPr sz="850" spc="-45" dirty="0">
                <a:latin typeface="Times New Roman"/>
                <a:cs typeface="Times New Roman"/>
              </a:rPr>
              <a:t>ard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(co-recipien</a:t>
            </a:r>
            <a:r>
              <a:rPr sz="850" spc="-25" dirty="0">
                <a:latin typeface="Times New Roman"/>
                <a:cs typeface="Times New Roman"/>
              </a:rPr>
              <a:t>t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wit</a:t>
            </a:r>
            <a:r>
              <a:rPr sz="850" spc="-45" dirty="0">
                <a:latin typeface="Times New Roman"/>
                <a:cs typeface="Times New Roman"/>
              </a:rPr>
              <a:t>h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Apr</a:t>
            </a:r>
            <a:r>
              <a:rPr sz="850" spc="-40" dirty="0">
                <a:latin typeface="Times New Roman"/>
                <a:cs typeface="Times New Roman"/>
              </a:rPr>
              <a:t>i</a:t>
            </a:r>
            <a:r>
              <a:rPr sz="850" spc="-25" dirty="0">
                <a:latin typeface="Times New Roman"/>
                <a:cs typeface="Times New Roman"/>
              </a:rPr>
              <a:t>l</a:t>
            </a:r>
            <a:r>
              <a:rPr sz="850" spc="-3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F</a:t>
            </a:r>
            <a:r>
              <a:rPr sz="850" spc="-50" dirty="0">
                <a:latin typeface="Times New Roman"/>
                <a:cs typeface="Times New Roman"/>
              </a:rPr>
              <a:t>e</a:t>
            </a:r>
            <a:r>
              <a:rPr sz="850" spc="-80" dirty="0">
                <a:latin typeface="Times New Roman"/>
                <a:cs typeface="Times New Roman"/>
              </a:rPr>
              <a:t>w</a:t>
            </a:r>
            <a:r>
              <a:rPr sz="850" spc="-40" dirty="0">
                <a:latin typeface="Times New Roman"/>
                <a:cs typeface="Times New Roman"/>
              </a:rPr>
              <a:t>)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200</a:t>
            </a:r>
            <a:r>
              <a:rPr sz="850" spc="-45" dirty="0">
                <a:latin typeface="Times New Roman"/>
                <a:cs typeface="Times New Roman"/>
              </a:rPr>
              <a:t>8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65" dirty="0">
                <a:latin typeface="Times New Roman"/>
                <a:cs typeface="Times New Roman"/>
              </a:rPr>
              <a:t>Co</a:t>
            </a:r>
            <a:r>
              <a:rPr sz="850" spc="-40" dirty="0">
                <a:latin typeface="Times New Roman"/>
                <a:cs typeface="Times New Roman"/>
              </a:rPr>
              <a:t>-f</a:t>
            </a:r>
            <a:r>
              <a:rPr sz="850" spc="-55" dirty="0">
                <a:latin typeface="Times New Roman"/>
                <a:cs typeface="Times New Roman"/>
              </a:rPr>
              <a:t>ound</a:t>
            </a:r>
            <a:r>
              <a:rPr sz="850" spc="-50" dirty="0">
                <a:latin typeface="Times New Roman"/>
                <a:cs typeface="Times New Roman"/>
              </a:rPr>
              <a:t>e</a:t>
            </a:r>
            <a:r>
              <a:rPr sz="850" spc="-45" dirty="0">
                <a:latin typeface="Times New Roman"/>
                <a:cs typeface="Times New Roman"/>
              </a:rPr>
              <a:t>d</a:t>
            </a:r>
            <a:r>
              <a:rPr sz="850" spc="-40" dirty="0">
                <a:latin typeface="Times New Roman"/>
                <a:cs typeface="Times New Roman"/>
              </a:rPr>
              <a:t> (</a:t>
            </a:r>
            <a:r>
              <a:rPr sz="850" spc="-80" dirty="0">
                <a:latin typeface="Times New Roman"/>
                <a:cs typeface="Times New Roman"/>
              </a:rPr>
              <a:t>w</a:t>
            </a:r>
            <a:r>
              <a:rPr sz="850" spc="-35" dirty="0">
                <a:latin typeface="Times New Roman"/>
                <a:cs typeface="Times New Roman"/>
              </a:rPr>
              <a:t>it</a:t>
            </a:r>
            <a:r>
              <a:rPr sz="850" spc="-45" dirty="0">
                <a:latin typeface="Times New Roman"/>
                <a:cs typeface="Times New Roman"/>
              </a:rPr>
              <a:t>h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A</a:t>
            </a:r>
            <a:r>
              <a:rPr sz="850" spc="-55" dirty="0">
                <a:latin typeface="Times New Roman"/>
                <a:cs typeface="Times New Roman"/>
              </a:rPr>
              <a:t>p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25" dirty="0">
                <a:latin typeface="Times New Roman"/>
                <a:cs typeface="Times New Roman"/>
              </a:rPr>
              <a:t>l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F</a:t>
            </a:r>
            <a:r>
              <a:rPr sz="850" spc="-50" dirty="0">
                <a:latin typeface="Times New Roman"/>
                <a:cs typeface="Times New Roman"/>
              </a:rPr>
              <a:t>e</a:t>
            </a:r>
            <a:r>
              <a:rPr sz="850" spc="-80" dirty="0">
                <a:latin typeface="Times New Roman"/>
                <a:cs typeface="Times New Roman"/>
              </a:rPr>
              <a:t>w</a:t>
            </a:r>
            <a:r>
              <a:rPr sz="850" spc="-40" dirty="0">
                <a:latin typeface="Times New Roman"/>
                <a:cs typeface="Times New Roman"/>
              </a:rPr>
              <a:t>)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35" dirty="0">
                <a:latin typeface="Times New Roman"/>
                <a:cs typeface="Times New Roman"/>
              </a:rPr>
              <a:t> t</a:t>
            </a:r>
            <a:r>
              <a:rPr sz="850" spc="-60" dirty="0">
                <a:latin typeface="Times New Roman"/>
                <a:cs typeface="Times New Roman"/>
              </a:rPr>
              <a:t>h</a:t>
            </a:r>
            <a:r>
              <a:rPr sz="850" spc="-40" dirty="0">
                <a:latin typeface="Times New Roman"/>
                <a:cs typeface="Times New Roman"/>
              </a:rPr>
              <a:t>e </a:t>
            </a:r>
            <a:r>
              <a:rPr sz="850" spc="-75" dirty="0">
                <a:latin typeface="Times New Roman"/>
                <a:cs typeface="Times New Roman"/>
              </a:rPr>
              <a:t>V</a:t>
            </a:r>
            <a:r>
              <a:rPr sz="850" spc="-40" dirty="0">
                <a:latin typeface="Times New Roman"/>
                <a:cs typeface="Times New Roman"/>
              </a:rPr>
              <a:t>ir</a:t>
            </a:r>
            <a:r>
              <a:rPr sz="850" spc="-60" dirty="0">
                <a:latin typeface="Times New Roman"/>
                <a:cs typeface="Times New Roman"/>
              </a:rPr>
              <a:t>g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55" dirty="0">
                <a:latin typeface="Times New Roman"/>
                <a:cs typeface="Times New Roman"/>
              </a:rPr>
              <a:t>n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40" dirty="0">
                <a:latin typeface="Times New Roman"/>
                <a:cs typeface="Times New Roman"/>
              </a:rPr>
              <a:t>a </a:t>
            </a:r>
            <a:r>
              <a:rPr sz="850" spc="-65" dirty="0">
                <a:latin typeface="Times New Roman"/>
                <a:cs typeface="Times New Roman"/>
              </a:rPr>
              <a:t>T</a:t>
            </a:r>
            <a:r>
              <a:rPr sz="850" spc="-50" dirty="0">
                <a:latin typeface="Times New Roman"/>
                <a:cs typeface="Times New Roman"/>
              </a:rPr>
              <a:t>ec</a:t>
            </a:r>
            <a:r>
              <a:rPr sz="850" spc="-45" dirty="0">
                <a:latin typeface="Times New Roman"/>
                <a:cs typeface="Times New Roman"/>
              </a:rPr>
              <a:t>h </a:t>
            </a:r>
            <a:r>
              <a:rPr sz="850" spc="-70" dirty="0">
                <a:latin typeface="Times New Roman"/>
                <a:cs typeface="Times New Roman"/>
              </a:rPr>
              <a:t>C</a:t>
            </a:r>
            <a:r>
              <a:rPr sz="850" spc="-55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ord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55" dirty="0">
                <a:latin typeface="Times New Roman"/>
                <a:cs typeface="Times New Roman"/>
              </a:rPr>
              <a:t>n</a:t>
            </a:r>
            <a:r>
              <a:rPr sz="850" spc="-45" dirty="0">
                <a:latin typeface="Times New Roman"/>
                <a:cs typeface="Times New Roman"/>
              </a:rPr>
              <a:t>at</a:t>
            </a:r>
            <a:r>
              <a:rPr sz="850" spc="-55" dirty="0">
                <a:latin typeface="Times New Roman"/>
                <a:cs typeface="Times New Roman"/>
              </a:rPr>
              <a:t>e</a:t>
            </a:r>
            <a:r>
              <a:rPr sz="850" spc="-45" dirty="0">
                <a:latin typeface="Times New Roman"/>
                <a:cs typeface="Times New Roman"/>
              </a:rPr>
              <a:t>d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</a:t>
            </a:r>
            <a:r>
              <a:rPr sz="850" spc="-50" dirty="0">
                <a:latin typeface="Times New Roman"/>
                <a:cs typeface="Times New Roman"/>
              </a:rPr>
              <a:t>c</a:t>
            </a:r>
            <a:r>
              <a:rPr sz="850" spc="-55" dirty="0">
                <a:latin typeface="Times New Roman"/>
                <a:cs typeface="Times New Roman"/>
              </a:rPr>
              <a:t>hoo</a:t>
            </a:r>
            <a:r>
              <a:rPr sz="850" spc="-25" dirty="0">
                <a:latin typeface="Times New Roman"/>
                <a:cs typeface="Times New Roman"/>
              </a:rPr>
              <a:t>l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Vis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25" dirty="0">
                <a:latin typeface="Times New Roman"/>
                <a:cs typeface="Times New Roman"/>
              </a:rPr>
              <a:t>t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P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55" dirty="0">
                <a:latin typeface="Times New Roman"/>
                <a:cs typeface="Times New Roman"/>
              </a:rPr>
              <a:t>og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45" dirty="0">
                <a:latin typeface="Times New Roman"/>
                <a:cs typeface="Times New Roman"/>
              </a:rPr>
              <a:t>a</a:t>
            </a:r>
            <a:r>
              <a:rPr sz="850" spc="-85" dirty="0">
                <a:latin typeface="Times New Roman"/>
                <a:cs typeface="Times New Roman"/>
              </a:rPr>
              <a:t>m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200</a:t>
            </a:r>
            <a:r>
              <a:rPr sz="850" spc="-45" dirty="0">
                <a:latin typeface="Times New Roman"/>
                <a:cs typeface="Times New Roman"/>
              </a:rPr>
              <a:t>7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2048" y="5262010"/>
            <a:ext cx="1450975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45" dirty="0">
                <a:latin typeface="Times New Roman"/>
                <a:cs typeface="Times New Roman"/>
              </a:rPr>
              <a:t>Selecte</a:t>
            </a:r>
            <a:r>
              <a:rPr sz="850" b="1" spc="-50" dirty="0">
                <a:latin typeface="Times New Roman"/>
                <a:cs typeface="Times New Roman"/>
              </a:rPr>
              <a:t>d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Teaching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Relate</a:t>
            </a:r>
            <a:r>
              <a:rPr sz="850" b="1" spc="-50" dirty="0">
                <a:latin typeface="Times New Roman"/>
                <a:cs typeface="Times New Roman"/>
              </a:rPr>
              <a:t>d</a:t>
            </a:r>
            <a:r>
              <a:rPr sz="850" b="1" spc="-20" dirty="0">
                <a:latin typeface="Times New Roman"/>
                <a:cs typeface="Times New Roman"/>
              </a:rPr>
              <a:t> </a:t>
            </a:r>
            <a:r>
              <a:rPr sz="850" b="1" spc="-45" dirty="0">
                <a:latin typeface="Times New Roman"/>
                <a:cs typeface="Times New Roman"/>
              </a:rPr>
              <a:t>Service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707" y="5396188"/>
            <a:ext cx="3555365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indent="-146050">
              <a:lnSpc>
                <a:spcPct val="100000"/>
              </a:lnSpc>
              <a:buFont typeface="Symbol"/>
              <a:buChar char=""/>
              <a:tabLst>
                <a:tab pos="159385" algn="l"/>
              </a:tabLst>
            </a:pPr>
            <a:r>
              <a:rPr sz="850" spc="-75" dirty="0">
                <a:latin typeface="Times New Roman"/>
                <a:cs typeface="Times New Roman"/>
              </a:rPr>
              <a:t>R</a:t>
            </a:r>
            <a:r>
              <a:rPr sz="850" spc="-50" dirty="0">
                <a:latin typeface="Times New Roman"/>
                <a:cs typeface="Times New Roman"/>
              </a:rPr>
              <a:t>e</a:t>
            </a:r>
            <a:r>
              <a:rPr sz="850" spc="-55" dirty="0">
                <a:latin typeface="Times New Roman"/>
                <a:cs typeface="Times New Roman"/>
              </a:rPr>
              <a:t>pre</a:t>
            </a:r>
            <a:r>
              <a:rPr sz="850" spc="-45" dirty="0">
                <a:latin typeface="Times New Roman"/>
                <a:cs typeface="Times New Roman"/>
              </a:rPr>
              <a:t>s</a:t>
            </a:r>
            <a:r>
              <a:rPr sz="850" spc="-50" dirty="0">
                <a:latin typeface="Times New Roman"/>
                <a:cs typeface="Times New Roman"/>
              </a:rPr>
              <a:t>enta</a:t>
            </a:r>
            <a:r>
              <a:rPr sz="850" spc="-40" dirty="0">
                <a:latin typeface="Times New Roman"/>
                <a:cs typeface="Times New Roman"/>
              </a:rPr>
              <a:t>t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60" dirty="0">
                <a:latin typeface="Times New Roman"/>
                <a:cs typeface="Times New Roman"/>
              </a:rPr>
              <a:t>v</a:t>
            </a:r>
            <a:r>
              <a:rPr sz="850" spc="-40" dirty="0">
                <a:latin typeface="Times New Roman"/>
                <a:cs typeface="Times New Roman"/>
              </a:rPr>
              <a:t>e </a:t>
            </a:r>
            <a:r>
              <a:rPr sz="850" spc="-35" dirty="0">
                <a:latin typeface="Times New Roman"/>
                <a:cs typeface="Times New Roman"/>
              </a:rPr>
              <a:t>t</a:t>
            </a:r>
            <a:r>
              <a:rPr sz="850" spc="-45" dirty="0">
                <a:latin typeface="Times New Roman"/>
                <a:cs typeface="Times New Roman"/>
              </a:rPr>
              <a:t>o </a:t>
            </a:r>
            <a:r>
              <a:rPr sz="850" spc="-35" dirty="0">
                <a:latin typeface="Times New Roman"/>
                <a:cs typeface="Times New Roman"/>
              </a:rPr>
              <a:t>t</a:t>
            </a:r>
            <a:r>
              <a:rPr sz="850" spc="-60" dirty="0">
                <a:latin typeface="Times New Roman"/>
                <a:cs typeface="Times New Roman"/>
              </a:rPr>
              <a:t>h</a:t>
            </a:r>
            <a:r>
              <a:rPr sz="850" spc="-40" dirty="0">
                <a:latin typeface="Times New Roman"/>
                <a:cs typeface="Times New Roman"/>
              </a:rPr>
              <a:t>e </a:t>
            </a:r>
            <a:r>
              <a:rPr sz="850" spc="-75" dirty="0">
                <a:latin typeface="Times New Roman"/>
                <a:cs typeface="Times New Roman"/>
              </a:rPr>
              <a:t>CLAH</a:t>
            </a:r>
            <a:r>
              <a:rPr sz="850" spc="-50" dirty="0">
                <a:latin typeface="Times New Roman"/>
                <a:cs typeface="Times New Roman"/>
              </a:rPr>
              <a:t>S</a:t>
            </a:r>
            <a:r>
              <a:rPr sz="850" spc="-45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Unde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60" dirty="0">
                <a:latin typeface="Times New Roman"/>
                <a:cs typeface="Times New Roman"/>
              </a:rPr>
              <a:t>g</a:t>
            </a:r>
            <a:r>
              <a:rPr sz="850" spc="-50" dirty="0">
                <a:latin typeface="Times New Roman"/>
                <a:cs typeface="Times New Roman"/>
              </a:rPr>
              <a:t>raduat</a:t>
            </a:r>
            <a:r>
              <a:rPr sz="850" spc="-40" dirty="0">
                <a:latin typeface="Times New Roman"/>
                <a:cs typeface="Times New Roman"/>
              </a:rPr>
              <a:t>e </a:t>
            </a:r>
            <a:r>
              <a:rPr sz="850" spc="-50" dirty="0">
                <a:latin typeface="Times New Roman"/>
                <a:cs typeface="Times New Roman"/>
              </a:rPr>
              <a:t>Researc</a:t>
            </a:r>
            <a:r>
              <a:rPr sz="850" spc="-45" dirty="0">
                <a:latin typeface="Times New Roman"/>
                <a:cs typeface="Times New Roman"/>
              </a:rPr>
              <a:t>h</a:t>
            </a:r>
            <a:r>
              <a:rPr sz="850" spc="-40" dirty="0">
                <a:latin typeface="Times New Roman"/>
                <a:cs typeface="Times New Roman"/>
              </a:rPr>
              <a:t> I</a:t>
            </a:r>
            <a:r>
              <a:rPr sz="850" spc="-50" dirty="0">
                <a:latin typeface="Times New Roman"/>
                <a:cs typeface="Times New Roman"/>
              </a:rPr>
              <a:t>nsti</a:t>
            </a:r>
            <a:r>
              <a:rPr sz="850" spc="-45" dirty="0">
                <a:latin typeface="Times New Roman"/>
                <a:cs typeface="Times New Roman"/>
              </a:rPr>
              <a:t>tute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2009-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80" dirty="0">
                <a:latin typeface="Times New Roman"/>
                <a:cs typeface="Times New Roman"/>
              </a:rPr>
              <a:t>D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55" dirty="0">
                <a:latin typeface="Times New Roman"/>
                <a:cs typeface="Times New Roman"/>
              </a:rPr>
              <a:t>gg</a:t>
            </a:r>
            <a:r>
              <a:rPr sz="850" spc="-35" dirty="0">
                <a:latin typeface="Times New Roman"/>
                <a:cs typeface="Times New Roman"/>
              </a:rPr>
              <a:t>s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T</a:t>
            </a:r>
            <a:r>
              <a:rPr sz="850" spc="-50" dirty="0">
                <a:latin typeface="Times New Roman"/>
                <a:cs typeface="Times New Roman"/>
              </a:rPr>
              <a:t>eac</a:t>
            </a:r>
            <a:r>
              <a:rPr sz="850" spc="-55" dirty="0">
                <a:latin typeface="Times New Roman"/>
                <a:cs typeface="Times New Roman"/>
              </a:rPr>
              <a:t>h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55" dirty="0">
                <a:latin typeface="Times New Roman"/>
                <a:cs typeface="Times New Roman"/>
              </a:rPr>
              <a:t>n</a:t>
            </a:r>
            <a:r>
              <a:rPr sz="850" spc="-45" dirty="0">
                <a:latin typeface="Times New Roman"/>
                <a:cs typeface="Times New Roman"/>
              </a:rPr>
              <a:t>g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</a:t>
            </a:r>
            <a:r>
              <a:rPr sz="850" spc="-50" dirty="0">
                <a:latin typeface="Times New Roman"/>
                <a:cs typeface="Times New Roman"/>
              </a:rPr>
              <a:t>c</a:t>
            </a:r>
            <a:r>
              <a:rPr sz="850" spc="-55" dirty="0">
                <a:latin typeface="Times New Roman"/>
                <a:cs typeface="Times New Roman"/>
              </a:rPr>
              <a:t>ho</a:t>
            </a:r>
            <a:r>
              <a:rPr sz="850" spc="-35" dirty="0">
                <a:latin typeface="Times New Roman"/>
                <a:cs typeface="Times New Roman"/>
              </a:rPr>
              <a:t>l</a:t>
            </a:r>
            <a:r>
              <a:rPr sz="850" spc="-50" dirty="0">
                <a:latin typeface="Times New Roman"/>
                <a:cs typeface="Times New Roman"/>
              </a:rPr>
              <a:t>a</a:t>
            </a:r>
            <a:r>
              <a:rPr sz="850" spc="-30" dirty="0">
                <a:latin typeface="Times New Roman"/>
                <a:cs typeface="Times New Roman"/>
              </a:rPr>
              <a:t>r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80" dirty="0">
                <a:latin typeface="Times New Roman"/>
                <a:cs typeface="Times New Roman"/>
              </a:rPr>
              <a:t>A</a:t>
            </a:r>
            <a:r>
              <a:rPr sz="850" spc="-45" dirty="0">
                <a:latin typeface="Times New Roman"/>
                <a:cs typeface="Times New Roman"/>
              </a:rPr>
              <a:t>ss</a:t>
            </a:r>
            <a:r>
              <a:rPr sz="850" spc="-55" dirty="0">
                <a:latin typeface="Times New Roman"/>
                <a:cs typeface="Times New Roman"/>
              </a:rPr>
              <a:t>o</a:t>
            </a:r>
            <a:r>
              <a:rPr sz="850" spc="-50" dirty="0">
                <a:latin typeface="Times New Roman"/>
                <a:cs typeface="Times New Roman"/>
              </a:rPr>
              <a:t>c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50" dirty="0">
                <a:latin typeface="Times New Roman"/>
                <a:cs typeface="Times New Roman"/>
              </a:rPr>
              <a:t>a</a:t>
            </a:r>
            <a:r>
              <a:rPr sz="850" spc="-35" dirty="0">
                <a:latin typeface="Times New Roman"/>
                <a:cs typeface="Times New Roman"/>
              </a:rPr>
              <a:t>ti</a:t>
            </a:r>
            <a:r>
              <a:rPr sz="850" spc="-60" dirty="0">
                <a:latin typeface="Times New Roman"/>
                <a:cs typeface="Times New Roman"/>
              </a:rPr>
              <a:t>o</a:t>
            </a:r>
            <a:r>
              <a:rPr sz="850" spc="-45" dirty="0">
                <a:latin typeface="Times New Roman"/>
                <a:cs typeface="Times New Roman"/>
              </a:rPr>
              <a:t>n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Board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Vi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60" dirty="0">
                <a:latin typeface="Times New Roman"/>
                <a:cs typeface="Times New Roman"/>
              </a:rPr>
              <a:t>g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50" dirty="0">
                <a:latin typeface="Times New Roman"/>
                <a:cs typeface="Times New Roman"/>
              </a:rPr>
              <a:t>ni</a:t>
            </a:r>
            <a:r>
              <a:rPr sz="850" spc="-40" dirty="0">
                <a:latin typeface="Times New Roman"/>
                <a:cs typeface="Times New Roman"/>
              </a:rPr>
              <a:t>a </a:t>
            </a:r>
            <a:r>
              <a:rPr sz="850" spc="-70" dirty="0">
                <a:latin typeface="Times New Roman"/>
                <a:cs typeface="Times New Roman"/>
              </a:rPr>
              <a:t>T</a:t>
            </a:r>
            <a:r>
              <a:rPr sz="850" spc="-50" dirty="0">
                <a:latin typeface="Times New Roman"/>
                <a:cs typeface="Times New Roman"/>
              </a:rPr>
              <a:t>e</a:t>
            </a:r>
            <a:r>
              <a:rPr sz="850" spc="-60" dirty="0">
                <a:latin typeface="Times New Roman"/>
                <a:cs typeface="Times New Roman"/>
              </a:rPr>
              <a:t>ch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2013-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60" dirty="0">
                <a:latin typeface="Times New Roman"/>
                <a:cs typeface="Times New Roman"/>
              </a:rPr>
              <a:t>CLAHS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Associate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Dean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of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Undergraduate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Acade</a:t>
            </a:r>
            <a:r>
              <a:rPr sz="850" spc="-75" dirty="0">
                <a:latin typeface="Times New Roman"/>
                <a:cs typeface="Times New Roman"/>
              </a:rPr>
              <a:t>m</a:t>
            </a:r>
            <a:r>
              <a:rPr sz="850" spc="-35" dirty="0">
                <a:latin typeface="Times New Roman"/>
                <a:cs typeface="Times New Roman"/>
              </a:rPr>
              <a:t>ic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Affairs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Search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Com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30" dirty="0">
                <a:latin typeface="Times New Roman"/>
                <a:cs typeface="Times New Roman"/>
              </a:rPr>
              <a:t>ittee,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2048" y="5856785"/>
            <a:ext cx="150241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50" dirty="0">
                <a:latin typeface="Times New Roman"/>
                <a:cs typeface="Times New Roman"/>
              </a:rPr>
              <a:t>Selected</a:t>
            </a:r>
            <a:r>
              <a:rPr sz="850" b="1" spc="-40" dirty="0">
                <a:latin typeface="Times New Roman"/>
                <a:cs typeface="Times New Roman"/>
              </a:rPr>
              <a:t> </a:t>
            </a:r>
            <a:r>
              <a:rPr sz="850" b="1" spc="-75" dirty="0">
                <a:latin typeface="Times New Roman"/>
                <a:cs typeface="Times New Roman"/>
              </a:rPr>
              <a:t>T</a:t>
            </a:r>
            <a:r>
              <a:rPr sz="850" b="1" spc="-50" dirty="0">
                <a:latin typeface="Times New Roman"/>
                <a:cs typeface="Times New Roman"/>
              </a:rPr>
              <a:t>eachin</a:t>
            </a:r>
            <a:r>
              <a:rPr sz="850" b="1" spc="-45" dirty="0">
                <a:latin typeface="Times New Roman"/>
                <a:cs typeface="Times New Roman"/>
              </a:rPr>
              <a:t>g </a:t>
            </a:r>
            <a:r>
              <a:rPr sz="850" b="1" spc="-50" dirty="0">
                <a:latin typeface="Times New Roman"/>
                <a:cs typeface="Times New Roman"/>
              </a:rPr>
              <a:t>Related</a:t>
            </a:r>
            <a:r>
              <a:rPr sz="850" b="1" spc="-40" dirty="0">
                <a:latin typeface="Times New Roman"/>
                <a:cs typeface="Times New Roman"/>
              </a:rPr>
              <a:t> </a:t>
            </a:r>
            <a:r>
              <a:rPr sz="850" b="1" spc="-55" dirty="0">
                <a:latin typeface="Times New Roman"/>
                <a:cs typeface="Times New Roman"/>
              </a:rPr>
              <a:t>Outreach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8707" y="5990961"/>
            <a:ext cx="3655695" cy="97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indent="-146050">
              <a:lnSpc>
                <a:spcPct val="100000"/>
              </a:lnSpc>
              <a:buFont typeface="Symbol"/>
              <a:buChar char=""/>
              <a:tabLst>
                <a:tab pos="159385" algn="l"/>
              </a:tabLst>
            </a:pPr>
            <a:r>
              <a:rPr sz="850" spc="-55" dirty="0">
                <a:latin typeface="Times New Roman"/>
                <a:cs typeface="Times New Roman"/>
              </a:rPr>
              <a:t>Academ</a:t>
            </a:r>
            <a:r>
              <a:rPr sz="850" spc="-35" dirty="0">
                <a:latin typeface="Times New Roman"/>
                <a:cs typeface="Times New Roman"/>
              </a:rPr>
              <a:t>ic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Affair</a:t>
            </a:r>
            <a:r>
              <a:rPr sz="850" spc="-35" dirty="0">
                <a:latin typeface="Times New Roman"/>
                <a:cs typeface="Times New Roman"/>
              </a:rPr>
              <a:t>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Committee,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The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Be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35" dirty="0">
                <a:latin typeface="Times New Roman"/>
                <a:cs typeface="Times New Roman"/>
              </a:rPr>
              <a:t>ent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School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Board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of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Trustees,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2011-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40" dirty="0">
                <a:latin typeface="Times New Roman"/>
                <a:cs typeface="Times New Roman"/>
              </a:rPr>
              <a:t>Virginia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Tech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Faculty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Representative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at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Virginia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Highe</a:t>
            </a:r>
            <a:r>
              <a:rPr sz="850" spc="-30" dirty="0">
                <a:latin typeface="Times New Roman"/>
                <a:cs typeface="Times New Roman"/>
              </a:rPr>
              <a:t>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Education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Advocac</a:t>
            </a:r>
            <a:r>
              <a:rPr sz="850" spc="-45" dirty="0">
                <a:latin typeface="Times New Roman"/>
                <a:cs typeface="Times New Roman"/>
              </a:rPr>
              <a:t>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Day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2015</a:t>
            </a:r>
            <a:endParaRPr sz="850">
              <a:latin typeface="Times New Roman"/>
              <a:cs typeface="Times New Roman"/>
            </a:endParaRPr>
          </a:p>
          <a:p>
            <a:pPr marL="158750" marR="7620" indent="-146050">
              <a:lnSpc>
                <a:spcPts val="1010"/>
              </a:lnSpc>
              <a:spcBef>
                <a:spcPts val="25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45" dirty="0">
                <a:latin typeface="Times New Roman"/>
                <a:cs typeface="Times New Roman"/>
              </a:rPr>
              <a:t>“Ca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40" dirty="0">
                <a:latin typeface="Times New Roman"/>
                <a:cs typeface="Times New Roman"/>
              </a:rPr>
              <a:t>pus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Diversity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and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the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Structural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In</a:t>
            </a:r>
            <a:r>
              <a:rPr sz="850" spc="-50" dirty="0">
                <a:latin typeface="Times New Roman"/>
                <a:cs typeface="Times New Roman"/>
              </a:rPr>
              <a:t>e</a:t>
            </a:r>
            <a:r>
              <a:rPr sz="850" spc="-35" dirty="0">
                <a:latin typeface="Times New Roman"/>
                <a:cs typeface="Times New Roman"/>
              </a:rPr>
              <a:t>qualities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of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Underrepre</a:t>
            </a:r>
            <a:r>
              <a:rPr sz="850" spc="-35" dirty="0">
                <a:latin typeface="Times New Roman"/>
                <a:cs typeface="Times New Roman"/>
              </a:rPr>
              <a:t>sentation.”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Invited presentation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sponsored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by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the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Hollin</a:t>
            </a:r>
            <a:r>
              <a:rPr sz="850" spc="-35" dirty="0">
                <a:latin typeface="Times New Roman"/>
                <a:cs typeface="Times New Roman"/>
              </a:rPr>
              <a:t>s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Univ</a:t>
            </a:r>
            <a:r>
              <a:rPr sz="850" spc="-35" dirty="0">
                <a:latin typeface="Times New Roman"/>
                <a:cs typeface="Times New Roman"/>
              </a:rPr>
              <a:t>ersity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Studen</a:t>
            </a:r>
            <a:r>
              <a:rPr sz="850" spc="-25" dirty="0">
                <a:latin typeface="Times New Roman"/>
                <a:cs typeface="Times New Roman"/>
              </a:rPr>
              <a:t>t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Govern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35" dirty="0">
                <a:latin typeface="Times New Roman"/>
                <a:cs typeface="Times New Roman"/>
              </a:rPr>
              <a:t>ent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Association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2014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40" dirty="0">
                <a:latin typeface="Times New Roman"/>
                <a:cs typeface="Times New Roman"/>
              </a:rPr>
              <a:t>Consultant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on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Anthropology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curriculum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for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S</a:t>
            </a:r>
            <a:r>
              <a:rPr sz="850" spc="-40" dirty="0">
                <a:latin typeface="Times New Roman"/>
                <a:cs typeface="Times New Roman"/>
              </a:rPr>
              <a:t>yracuse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(New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York</a:t>
            </a:r>
            <a:r>
              <a:rPr sz="850" spc="-30" dirty="0">
                <a:latin typeface="Times New Roman"/>
                <a:cs typeface="Times New Roman"/>
              </a:rPr>
              <a:t>)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Schoo</a:t>
            </a:r>
            <a:r>
              <a:rPr sz="850" spc="-25" dirty="0">
                <a:latin typeface="Times New Roman"/>
                <a:cs typeface="Times New Roman"/>
              </a:rPr>
              <a:t>l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District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2014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55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50" dirty="0">
                <a:latin typeface="Times New Roman"/>
                <a:cs typeface="Times New Roman"/>
              </a:rPr>
              <a:t>Outsid</a:t>
            </a:r>
            <a:r>
              <a:rPr sz="850" spc="-40" dirty="0">
                <a:latin typeface="Times New Roman"/>
                <a:cs typeface="Times New Roman"/>
              </a:rPr>
              <a:t>e </a:t>
            </a:r>
            <a:r>
              <a:rPr sz="850" spc="-60" dirty="0">
                <a:latin typeface="Times New Roman"/>
                <a:cs typeface="Times New Roman"/>
              </a:rPr>
              <a:t>Member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Committe</a:t>
            </a:r>
            <a:r>
              <a:rPr sz="850" spc="-40" dirty="0">
                <a:latin typeface="Times New Roman"/>
                <a:cs typeface="Times New Roman"/>
              </a:rPr>
              <a:t>e </a:t>
            </a:r>
            <a:r>
              <a:rPr sz="850" spc="-55" dirty="0">
                <a:latin typeface="Times New Roman"/>
                <a:cs typeface="Times New Roman"/>
              </a:rPr>
              <a:t>fo</a:t>
            </a:r>
            <a:r>
              <a:rPr sz="850" spc="-30" dirty="0">
                <a:latin typeface="Times New Roman"/>
                <a:cs typeface="Times New Roman"/>
              </a:rPr>
              <a:t>r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75" dirty="0">
                <a:latin typeface="Times New Roman"/>
                <a:cs typeface="Times New Roman"/>
              </a:rPr>
              <a:t>R</a:t>
            </a:r>
            <a:r>
              <a:rPr sz="850" spc="-50" dirty="0">
                <a:latin typeface="Times New Roman"/>
                <a:cs typeface="Times New Roman"/>
              </a:rPr>
              <a:t>evisin</a:t>
            </a:r>
            <a:r>
              <a:rPr sz="850" spc="-45" dirty="0">
                <a:latin typeface="Times New Roman"/>
                <a:cs typeface="Times New Roman"/>
              </a:rPr>
              <a:t>g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Soc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60" dirty="0">
                <a:latin typeface="Times New Roman"/>
                <a:cs typeface="Times New Roman"/>
              </a:rPr>
              <a:t>o</a:t>
            </a:r>
            <a:r>
              <a:rPr sz="850" spc="-35" dirty="0">
                <a:latin typeface="Times New Roman"/>
                <a:cs typeface="Times New Roman"/>
              </a:rPr>
              <a:t>l</a:t>
            </a:r>
            <a:r>
              <a:rPr sz="850" spc="-60" dirty="0">
                <a:latin typeface="Times New Roman"/>
                <a:cs typeface="Times New Roman"/>
              </a:rPr>
              <a:t>og</a:t>
            </a:r>
            <a:r>
              <a:rPr sz="850" spc="-45" dirty="0">
                <a:latin typeface="Times New Roman"/>
                <a:cs typeface="Times New Roman"/>
              </a:rPr>
              <a:t>y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5" dirty="0">
                <a:latin typeface="Times New Roman"/>
                <a:cs typeface="Times New Roman"/>
              </a:rPr>
              <a:t>Cu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50" dirty="0">
                <a:latin typeface="Times New Roman"/>
                <a:cs typeface="Times New Roman"/>
              </a:rPr>
              <a:t>ricu</a:t>
            </a:r>
            <a:r>
              <a:rPr sz="850" spc="-35" dirty="0">
                <a:latin typeface="Times New Roman"/>
                <a:cs typeface="Times New Roman"/>
              </a:rPr>
              <a:t>l</a:t>
            </a:r>
            <a:r>
              <a:rPr sz="850" spc="-70" dirty="0">
                <a:latin typeface="Times New Roman"/>
                <a:cs typeface="Times New Roman"/>
              </a:rPr>
              <a:t>um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Holl</a:t>
            </a:r>
            <a:r>
              <a:rPr sz="850" spc="-30" dirty="0">
                <a:latin typeface="Times New Roman"/>
                <a:cs typeface="Times New Roman"/>
              </a:rPr>
              <a:t>i</a:t>
            </a:r>
            <a:r>
              <a:rPr sz="850" spc="-60" dirty="0">
                <a:latin typeface="Times New Roman"/>
                <a:cs typeface="Times New Roman"/>
              </a:rPr>
              <a:t>n</a:t>
            </a:r>
            <a:r>
              <a:rPr sz="850" spc="-35" dirty="0">
                <a:latin typeface="Times New Roman"/>
                <a:cs typeface="Times New Roman"/>
              </a:rPr>
              <a:t>s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Un</a:t>
            </a:r>
            <a:r>
              <a:rPr sz="850" spc="-35" dirty="0">
                <a:latin typeface="Times New Roman"/>
                <a:cs typeface="Times New Roman"/>
              </a:rPr>
              <a:t>i</a:t>
            </a:r>
            <a:r>
              <a:rPr sz="850" spc="-60" dirty="0">
                <a:latin typeface="Times New Roman"/>
                <a:cs typeface="Times New Roman"/>
              </a:rPr>
              <a:t>ve</a:t>
            </a:r>
            <a:r>
              <a:rPr sz="850" spc="-40" dirty="0">
                <a:latin typeface="Times New Roman"/>
                <a:cs typeface="Times New Roman"/>
              </a:rPr>
              <a:t>r</a:t>
            </a:r>
            <a:r>
              <a:rPr sz="850" spc="-50" dirty="0">
                <a:latin typeface="Times New Roman"/>
                <a:cs typeface="Times New Roman"/>
              </a:rPr>
              <a:t>sity</a:t>
            </a:r>
            <a:r>
              <a:rPr sz="850" spc="-25" dirty="0">
                <a:latin typeface="Times New Roman"/>
                <a:cs typeface="Times New Roman"/>
              </a:rPr>
              <a:t>,</a:t>
            </a:r>
            <a:r>
              <a:rPr sz="850" spc="-40" dirty="0">
                <a:latin typeface="Times New Roman"/>
                <a:cs typeface="Times New Roman"/>
              </a:rPr>
              <a:t> </a:t>
            </a:r>
            <a:r>
              <a:rPr sz="850" spc="-60" dirty="0">
                <a:latin typeface="Times New Roman"/>
                <a:cs typeface="Times New Roman"/>
              </a:rPr>
              <a:t>2013</a:t>
            </a:r>
            <a:endParaRPr sz="850">
              <a:latin typeface="Times New Roman"/>
              <a:cs typeface="Times New Roman"/>
            </a:endParaRPr>
          </a:p>
          <a:p>
            <a:pPr marL="158750" indent="-146050">
              <a:lnSpc>
                <a:spcPct val="100000"/>
              </a:lnSpc>
              <a:spcBef>
                <a:spcPts val="60"/>
              </a:spcBef>
              <a:buFont typeface="Symbol"/>
              <a:buChar char=""/>
              <a:tabLst>
                <a:tab pos="159385" algn="l"/>
              </a:tabLst>
            </a:pPr>
            <a:r>
              <a:rPr sz="850" spc="-55" dirty="0">
                <a:latin typeface="Times New Roman"/>
                <a:cs typeface="Times New Roman"/>
              </a:rPr>
              <a:t>S</a:t>
            </a:r>
            <a:r>
              <a:rPr sz="850" spc="-40" dirty="0">
                <a:latin typeface="Times New Roman"/>
                <a:cs typeface="Times New Roman"/>
              </a:rPr>
              <a:t>a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35" dirty="0">
                <a:latin typeface="Times New Roman"/>
                <a:cs typeface="Times New Roman"/>
              </a:rPr>
              <a:t>ple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College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Lecture,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70" dirty="0">
                <a:latin typeface="Times New Roman"/>
                <a:cs typeface="Times New Roman"/>
              </a:rPr>
              <a:t>V</a:t>
            </a:r>
            <a:r>
              <a:rPr sz="850" spc="-55" dirty="0">
                <a:latin typeface="Times New Roman"/>
                <a:cs typeface="Times New Roman"/>
              </a:rPr>
              <a:t>T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55" dirty="0">
                <a:latin typeface="Times New Roman"/>
                <a:cs typeface="Times New Roman"/>
              </a:rPr>
              <a:t>Upwar</a:t>
            </a:r>
            <a:r>
              <a:rPr sz="850" spc="-45" dirty="0">
                <a:latin typeface="Times New Roman"/>
                <a:cs typeface="Times New Roman"/>
              </a:rPr>
              <a:t>d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50" dirty="0">
                <a:latin typeface="Times New Roman"/>
                <a:cs typeface="Times New Roman"/>
              </a:rPr>
              <a:t>Bound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and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Talent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Search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Progra</a:t>
            </a:r>
            <a:r>
              <a:rPr sz="850" spc="-80" dirty="0">
                <a:latin typeface="Times New Roman"/>
                <a:cs typeface="Times New Roman"/>
              </a:rPr>
              <a:t>m</a:t>
            </a:r>
            <a:r>
              <a:rPr sz="850" spc="-30" dirty="0">
                <a:latin typeface="Times New Roman"/>
                <a:cs typeface="Times New Roman"/>
              </a:rPr>
              <a:t>s,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5" dirty="0">
                <a:latin typeface="Times New Roman"/>
                <a:cs typeface="Times New Roman"/>
              </a:rPr>
              <a:t>2013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845146" y="1066800"/>
            <a:ext cx="221654" cy="59436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1066800"/>
            <a:ext cx="82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</a:t>
            </a:r>
          </a:p>
          <a:p>
            <a:r>
              <a:rPr lang="en-US" dirty="0"/>
              <a:t>impact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516469"/>
            <a:ext cx="82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 </a:t>
            </a:r>
          </a:p>
          <a:p>
            <a:r>
              <a:rPr lang="en-US" dirty="0"/>
              <a:t>impact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10B1BAC3-F6FE-4F4D-8A99-649838E5E03C}"/>
              </a:ext>
            </a:extLst>
          </p:cNvPr>
          <p:cNvSpPr txBox="1"/>
          <p:nvPr/>
        </p:nvSpPr>
        <p:spPr>
          <a:xfrm>
            <a:off x="5188760" y="1500696"/>
            <a:ext cx="3672204" cy="829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8255">
              <a:lnSpc>
                <a:spcPct val="101800"/>
              </a:lnSpc>
            </a:pPr>
            <a:r>
              <a:rPr lang="en-US" b="1" dirty="0">
                <a:solidFill>
                  <a:srgbClr val="C95F2B"/>
                </a:solidFill>
                <a:latin typeface="Arial"/>
                <a:cs typeface="Arial"/>
              </a:rPr>
              <a:t>Prioritize presentation of 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achievement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s 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and 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contributions</a:t>
            </a:r>
            <a:r>
              <a:rPr lang="en-US" sz="1800" b="1" dirty="0">
                <a:solidFill>
                  <a:srgbClr val="C95F2B"/>
                </a:solidFill>
                <a:latin typeface="Arial"/>
                <a:cs typeface="Arial"/>
              </a:rPr>
              <a:t>; start to “build a story”</a:t>
            </a:r>
            <a:endParaRPr sz="18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6197" y="655491"/>
            <a:ext cx="110489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80" dirty="0">
                <a:solidFill>
                  <a:srgbClr val="943634"/>
                </a:solidFill>
                <a:latin typeface="Calibri"/>
                <a:cs typeface="Calibri"/>
              </a:rPr>
              <a:t>01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2545" y="796284"/>
            <a:ext cx="3938904" cy="0"/>
          </a:xfrm>
          <a:custGeom>
            <a:avLst/>
            <a:gdLst/>
            <a:ahLst/>
            <a:cxnLst/>
            <a:rect l="l" t="t" r="r" b="b"/>
            <a:pathLst>
              <a:path w="3938904">
                <a:moveTo>
                  <a:pt x="0" y="0"/>
                </a:moveTo>
                <a:lnTo>
                  <a:pt x="3938752" y="0"/>
                </a:lnTo>
              </a:path>
            </a:pathLst>
          </a:custGeom>
          <a:ln w="22009">
            <a:solidFill>
              <a:srgbClr val="9436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1788" y="993842"/>
            <a:ext cx="3991610" cy="615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85" dirty="0">
                <a:latin typeface="Times New Roman"/>
                <a:cs typeface="Times New Roman"/>
              </a:rPr>
              <a:t>Honor</a:t>
            </a:r>
            <a:r>
              <a:rPr sz="900" b="1" spc="-50" dirty="0">
                <a:latin typeface="Times New Roman"/>
                <a:cs typeface="Times New Roman"/>
              </a:rPr>
              <a:t>s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5" dirty="0">
                <a:latin typeface="Times New Roman"/>
                <a:cs typeface="Times New Roman"/>
              </a:rPr>
              <a:t>an</a:t>
            </a:r>
            <a:r>
              <a:rPr sz="900" b="1" spc="-65" dirty="0">
                <a:latin typeface="Times New Roman"/>
                <a:cs typeface="Times New Roman"/>
              </a:rPr>
              <a:t>d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90" dirty="0">
                <a:latin typeface="Times New Roman"/>
                <a:cs typeface="Times New Roman"/>
              </a:rPr>
              <a:t>Award</a:t>
            </a:r>
            <a:r>
              <a:rPr sz="900" b="1" spc="-50" dirty="0">
                <a:latin typeface="Times New Roman"/>
                <a:cs typeface="Times New Roman"/>
              </a:rPr>
              <a:t>s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5" dirty="0">
                <a:latin typeface="Times New Roman"/>
                <a:cs typeface="Times New Roman"/>
              </a:rPr>
              <a:t>Recognizin</a:t>
            </a:r>
            <a:r>
              <a:rPr sz="900" b="1" spc="-60" dirty="0">
                <a:latin typeface="Times New Roman"/>
                <a:cs typeface="Times New Roman"/>
              </a:rPr>
              <a:t>g</a:t>
            </a:r>
            <a:r>
              <a:rPr sz="900" b="1" spc="-65" dirty="0">
                <a:latin typeface="Times New Roman"/>
                <a:cs typeface="Times New Roman"/>
              </a:rPr>
              <a:t> </a:t>
            </a:r>
            <a:r>
              <a:rPr sz="900" b="1" spc="-100" dirty="0">
                <a:latin typeface="Times New Roman"/>
                <a:cs typeface="Times New Roman"/>
              </a:rPr>
              <a:t>E</a:t>
            </a:r>
            <a:r>
              <a:rPr sz="900" b="1" spc="-85" dirty="0">
                <a:latin typeface="Times New Roman"/>
                <a:cs typeface="Times New Roman"/>
              </a:rPr>
              <a:t>x</a:t>
            </a:r>
            <a:r>
              <a:rPr sz="900" b="1" spc="-70" dirty="0">
                <a:latin typeface="Times New Roman"/>
                <a:cs typeface="Times New Roman"/>
              </a:rPr>
              <a:t>cellenc</a:t>
            </a:r>
            <a:r>
              <a:rPr sz="900" b="1" spc="-55" dirty="0">
                <a:latin typeface="Times New Roman"/>
                <a:cs typeface="Times New Roman"/>
              </a:rPr>
              <a:t>e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55" dirty="0">
                <a:latin typeface="Times New Roman"/>
                <a:cs typeface="Times New Roman"/>
              </a:rPr>
              <a:t>i</a:t>
            </a:r>
            <a:r>
              <a:rPr sz="900" b="1" spc="-65" dirty="0">
                <a:latin typeface="Times New Roman"/>
                <a:cs typeface="Times New Roman"/>
              </a:rPr>
              <a:t>n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0" dirty="0">
                <a:latin typeface="Times New Roman"/>
                <a:cs typeface="Times New Roman"/>
              </a:rPr>
              <a:t>Teachin</a:t>
            </a:r>
            <a:r>
              <a:rPr sz="900" b="1" spc="-60" dirty="0">
                <a:latin typeface="Times New Roman"/>
                <a:cs typeface="Times New Roman"/>
              </a:rPr>
              <a:t>g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5" dirty="0">
                <a:latin typeface="Times New Roman"/>
                <a:cs typeface="Times New Roman"/>
              </a:rPr>
              <a:t>an</a:t>
            </a:r>
            <a:r>
              <a:rPr sz="900" b="1" spc="-65" dirty="0">
                <a:latin typeface="Times New Roman"/>
                <a:cs typeface="Times New Roman"/>
              </a:rPr>
              <a:t>d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0" dirty="0">
                <a:latin typeface="Times New Roman"/>
                <a:cs typeface="Times New Roman"/>
              </a:rPr>
              <a:t>Learning</a:t>
            </a:r>
            <a:endParaRPr sz="900" dirty="0">
              <a:latin typeface="Times New Roman"/>
              <a:cs typeface="Times New Roman"/>
            </a:endParaRPr>
          </a:p>
          <a:p>
            <a:pPr marL="87630" indent="-7493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88265" algn="l"/>
              </a:tabLst>
            </a:pPr>
            <a:r>
              <a:rPr sz="900" spc="-80" dirty="0">
                <a:latin typeface="Times New Roman"/>
                <a:cs typeface="Times New Roman"/>
              </a:rPr>
              <a:t>2013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80" dirty="0">
                <a:solidFill>
                  <a:srgbClr val="FF0000"/>
                </a:solidFill>
                <a:latin typeface="Times New Roman"/>
                <a:cs typeface="Times New Roman"/>
              </a:rPr>
              <a:t>Counci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9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900" spc="-4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9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75" dirty="0">
                <a:solidFill>
                  <a:srgbClr val="FF0000"/>
                </a:solidFill>
                <a:latin typeface="Times New Roman"/>
                <a:cs typeface="Times New Roman"/>
              </a:rPr>
              <a:t>Educator</a:t>
            </a:r>
            <a:r>
              <a:rPr sz="900" spc="-5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9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9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80" dirty="0">
                <a:solidFill>
                  <a:srgbClr val="FF0000"/>
                </a:solidFill>
                <a:latin typeface="Times New Roman"/>
                <a:cs typeface="Times New Roman"/>
              </a:rPr>
              <a:t>Landscap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 Architecture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Excellenc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8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i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9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Teachin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Awar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i="1" spc="-85" dirty="0">
                <a:latin typeface="Times New Roman"/>
                <a:cs typeface="Times New Roman"/>
              </a:rPr>
              <a:t>(international)</a:t>
            </a:r>
            <a:r>
              <a:rPr sz="900" i="1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7630" indent="-74930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88265" algn="l"/>
              </a:tabLst>
            </a:pPr>
            <a:r>
              <a:rPr sz="900" spc="-80" dirty="0">
                <a:latin typeface="Times New Roman"/>
                <a:cs typeface="Times New Roman"/>
              </a:rPr>
              <a:t>2013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Universit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Certificat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Teachin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Excellenc</a:t>
            </a:r>
            <a:r>
              <a:rPr sz="900" spc="-80" dirty="0">
                <a:latin typeface="Times New Roman"/>
                <a:cs typeface="Times New Roman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7630" indent="-7493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88265" algn="l"/>
              </a:tabLst>
            </a:pPr>
            <a:r>
              <a:rPr sz="900" spc="-80" dirty="0">
                <a:latin typeface="Times New Roman"/>
                <a:cs typeface="Times New Roman"/>
              </a:rPr>
              <a:t>2011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Colleg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Architectur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Urba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Studie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Teachin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Excellenc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Award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7630" marR="528955" indent="-74930">
              <a:lnSpc>
                <a:spcPts val="1030"/>
              </a:lnSpc>
              <a:spcBef>
                <a:spcPts val="100"/>
              </a:spcBef>
              <a:buFont typeface="Symbol"/>
              <a:buChar char=""/>
              <a:tabLst>
                <a:tab pos="88265" algn="l"/>
              </a:tabLst>
            </a:pPr>
            <a:r>
              <a:rPr sz="900" spc="-80" dirty="0">
                <a:latin typeface="Times New Roman"/>
                <a:cs typeface="Times New Roman"/>
              </a:rPr>
              <a:t>2010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Certificat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Appreciatio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fro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U</a:t>
            </a:r>
            <a:r>
              <a:rPr sz="900" spc="-65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Missio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</a:t>
            </a:r>
            <a:r>
              <a:rPr sz="900" spc="-60" dirty="0">
                <a:latin typeface="Times New Roman"/>
                <a:cs typeface="Times New Roman"/>
              </a:rPr>
              <a:t>o</a:t>
            </a:r>
            <a:r>
              <a:rPr sz="900" spc="-70" dirty="0">
                <a:latin typeface="Times New Roman"/>
                <a:cs typeface="Times New Roman"/>
              </a:rPr>
              <a:t> th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Unite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Nation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(develope</a:t>
            </a:r>
            <a:r>
              <a:rPr sz="900" i="1" spc="-60" dirty="0">
                <a:latin typeface="Times New Roman"/>
                <a:cs typeface="Times New Roman"/>
              </a:rPr>
              <a:t>d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and</a:t>
            </a:r>
            <a:r>
              <a:rPr sz="900" i="1" spc="-75" dirty="0">
                <a:latin typeface="Times New Roman"/>
                <a:cs typeface="Times New Roman"/>
              </a:rPr>
              <a:t> implemente</a:t>
            </a:r>
            <a:r>
              <a:rPr sz="900" i="1" spc="-60" dirty="0">
                <a:latin typeface="Times New Roman"/>
                <a:cs typeface="Times New Roman"/>
              </a:rPr>
              <a:t>d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60" dirty="0">
                <a:latin typeface="Times New Roman"/>
                <a:cs typeface="Times New Roman"/>
              </a:rPr>
              <a:t>a</a:t>
            </a:r>
            <a:r>
              <a:rPr sz="900" i="1" spc="-70" dirty="0">
                <a:latin typeface="Times New Roman"/>
                <a:cs typeface="Times New Roman"/>
              </a:rPr>
              <a:t> competitiv</a:t>
            </a:r>
            <a:r>
              <a:rPr sz="900" i="1" spc="-55" dirty="0">
                <a:latin typeface="Times New Roman"/>
                <a:cs typeface="Times New Roman"/>
              </a:rPr>
              <a:t>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progra</a:t>
            </a:r>
            <a:r>
              <a:rPr sz="900" i="1" spc="-85" dirty="0">
                <a:latin typeface="Times New Roman"/>
                <a:cs typeface="Times New Roman"/>
              </a:rPr>
              <a:t>m</a:t>
            </a:r>
            <a:r>
              <a:rPr sz="900" i="1" spc="-70" dirty="0">
                <a:latin typeface="Times New Roman"/>
                <a:cs typeface="Times New Roman"/>
              </a:rPr>
              <a:t> fo</a:t>
            </a:r>
            <a:r>
              <a:rPr sz="900" i="1" spc="-50" dirty="0">
                <a:latin typeface="Times New Roman"/>
                <a:cs typeface="Times New Roman"/>
              </a:rPr>
              <a:t>r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America</a:t>
            </a:r>
            <a:r>
              <a:rPr sz="900" i="1" spc="-60" dirty="0">
                <a:latin typeface="Times New Roman"/>
                <a:cs typeface="Times New Roman"/>
              </a:rPr>
              <a:t>n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landscap</a:t>
            </a:r>
            <a:r>
              <a:rPr sz="900" i="1" spc="-55" dirty="0">
                <a:latin typeface="Times New Roman"/>
                <a:cs typeface="Times New Roman"/>
              </a:rPr>
              <a:t>e</a:t>
            </a:r>
            <a:r>
              <a:rPr sz="900" i="1" spc="-70" dirty="0">
                <a:latin typeface="Times New Roman"/>
                <a:cs typeface="Times New Roman"/>
              </a:rPr>
              <a:t> architectur</a:t>
            </a:r>
            <a:r>
              <a:rPr sz="900" i="1" spc="-55" dirty="0">
                <a:latin typeface="Times New Roman"/>
                <a:cs typeface="Times New Roman"/>
              </a:rPr>
              <a:t>e</a:t>
            </a:r>
            <a:r>
              <a:rPr sz="900" i="1" spc="-70" dirty="0">
                <a:latin typeface="Times New Roman"/>
                <a:cs typeface="Times New Roman"/>
              </a:rPr>
              <a:t> students</a:t>
            </a:r>
            <a:r>
              <a:rPr sz="900" i="1" spc="-50" dirty="0">
                <a:latin typeface="Times New Roman"/>
                <a:cs typeface="Times New Roman"/>
              </a:rPr>
              <a:t>)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7630" marR="71755" indent="-74930">
              <a:lnSpc>
                <a:spcPts val="1030"/>
              </a:lnSpc>
              <a:spcBef>
                <a:spcPts val="75"/>
              </a:spcBef>
              <a:buFont typeface="Symbol"/>
              <a:buChar char=""/>
              <a:tabLst>
                <a:tab pos="88265" algn="l"/>
              </a:tabLst>
            </a:pPr>
            <a:r>
              <a:rPr sz="900" spc="-80" dirty="0">
                <a:latin typeface="Times New Roman"/>
                <a:cs typeface="Times New Roman"/>
              </a:rPr>
              <a:t>2010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Colleg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Architectur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Urba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Studie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Excellenc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Outreac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Awar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80" dirty="0">
                <a:latin typeface="Times New Roman"/>
                <a:cs typeface="Times New Roman"/>
              </a:rPr>
              <a:t> </a:t>
            </a:r>
            <a:r>
              <a:rPr sz="900" i="1" spc="-70" dirty="0">
                <a:latin typeface="Times New Roman"/>
                <a:cs typeface="Times New Roman"/>
              </a:rPr>
              <a:t>(coordinate</a:t>
            </a:r>
            <a:r>
              <a:rPr sz="900" i="1" spc="-60" dirty="0">
                <a:latin typeface="Times New Roman"/>
                <a:cs typeface="Times New Roman"/>
              </a:rPr>
              <a:t>d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o</a:t>
            </a:r>
            <a:r>
              <a:rPr sz="900" i="1" spc="-85" dirty="0">
                <a:latin typeface="Times New Roman"/>
                <a:cs typeface="Times New Roman"/>
              </a:rPr>
              <a:t>n</a:t>
            </a:r>
            <a:r>
              <a:rPr sz="900" i="1" spc="-65" dirty="0">
                <a:latin typeface="Times New Roman"/>
                <a:cs typeface="Times New Roman"/>
              </a:rPr>
              <a:t>-site</a:t>
            </a:r>
            <a:r>
              <a:rPr sz="900" i="1" spc="-70" dirty="0">
                <a:latin typeface="Times New Roman"/>
                <a:cs typeface="Times New Roman"/>
              </a:rPr>
              <a:t> constructio</a:t>
            </a:r>
            <a:r>
              <a:rPr sz="900" i="1" spc="-60" dirty="0">
                <a:latin typeface="Times New Roman"/>
                <a:cs typeface="Times New Roman"/>
              </a:rPr>
              <a:t>n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b</a:t>
            </a:r>
            <a:r>
              <a:rPr sz="900" i="1" spc="-55" dirty="0">
                <a:latin typeface="Times New Roman"/>
                <a:cs typeface="Times New Roman"/>
              </a:rPr>
              <a:t>y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landscap</a:t>
            </a:r>
            <a:r>
              <a:rPr sz="900" i="1" spc="-55" dirty="0">
                <a:latin typeface="Times New Roman"/>
                <a:cs typeface="Times New Roman"/>
              </a:rPr>
              <a:t>e</a:t>
            </a:r>
            <a:r>
              <a:rPr sz="900" i="1" spc="-70" dirty="0">
                <a:latin typeface="Times New Roman"/>
                <a:cs typeface="Times New Roman"/>
              </a:rPr>
              <a:t> architectur</a:t>
            </a:r>
            <a:r>
              <a:rPr sz="900" i="1" spc="-55" dirty="0">
                <a:latin typeface="Times New Roman"/>
                <a:cs typeface="Times New Roman"/>
              </a:rPr>
              <a:t>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student</a:t>
            </a:r>
            <a:r>
              <a:rPr sz="900" i="1" spc="-50" dirty="0">
                <a:latin typeface="Times New Roman"/>
                <a:cs typeface="Times New Roman"/>
              </a:rPr>
              <a:t>s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a</a:t>
            </a:r>
            <a:r>
              <a:rPr sz="900" i="1" spc="-35" dirty="0">
                <a:latin typeface="Times New Roman"/>
                <a:cs typeface="Times New Roman"/>
              </a:rPr>
              <a:t>t</a:t>
            </a:r>
            <a:r>
              <a:rPr sz="900" i="1" spc="-70" dirty="0">
                <a:latin typeface="Times New Roman"/>
                <a:cs typeface="Times New Roman"/>
              </a:rPr>
              <a:t> th</a:t>
            </a:r>
            <a:r>
              <a:rPr sz="900" i="1" spc="-55" dirty="0">
                <a:latin typeface="Times New Roman"/>
                <a:cs typeface="Times New Roman"/>
              </a:rPr>
              <a:t>e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200</a:t>
            </a:r>
            <a:r>
              <a:rPr sz="900" i="1" spc="-60" dirty="0">
                <a:latin typeface="Times New Roman"/>
                <a:cs typeface="Times New Roman"/>
              </a:rPr>
              <a:t>6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-95" dirty="0">
                <a:latin typeface="Times New Roman"/>
                <a:cs typeface="Times New Roman"/>
              </a:rPr>
              <a:t>V</a:t>
            </a:r>
            <a:r>
              <a:rPr sz="900" i="1" spc="-65" dirty="0">
                <a:latin typeface="Times New Roman"/>
                <a:cs typeface="Times New Roman"/>
              </a:rPr>
              <a:t>T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75" dirty="0">
                <a:latin typeface="Times New Roman"/>
                <a:cs typeface="Times New Roman"/>
              </a:rPr>
              <a:t>Sola</a:t>
            </a:r>
            <a:r>
              <a:rPr sz="900" i="1" spc="-50" dirty="0">
                <a:latin typeface="Times New Roman"/>
                <a:cs typeface="Times New Roman"/>
              </a:rPr>
              <a:t>r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85" dirty="0">
                <a:latin typeface="Times New Roman"/>
                <a:cs typeface="Times New Roman"/>
              </a:rPr>
              <a:t>Hous</a:t>
            </a:r>
            <a:r>
              <a:rPr sz="900" i="1" spc="-55" dirty="0">
                <a:latin typeface="Times New Roman"/>
                <a:cs typeface="Times New Roman"/>
              </a:rPr>
              <a:t>e</a:t>
            </a:r>
            <a:r>
              <a:rPr sz="900" i="1" spc="-65" dirty="0">
                <a:latin typeface="Times New Roman"/>
                <a:cs typeface="Times New Roman"/>
              </a:rPr>
              <a:t> </a:t>
            </a:r>
            <a:r>
              <a:rPr sz="900" i="1" spc="-55" dirty="0">
                <a:latin typeface="Times New Roman"/>
                <a:cs typeface="Times New Roman"/>
              </a:rPr>
              <a:t>i</a:t>
            </a:r>
            <a:r>
              <a:rPr sz="900" i="1" spc="-60" dirty="0">
                <a:latin typeface="Times New Roman"/>
                <a:cs typeface="Times New Roman"/>
              </a:rPr>
              <a:t>n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80" dirty="0">
                <a:latin typeface="Times New Roman"/>
                <a:cs typeface="Times New Roman"/>
              </a:rPr>
              <a:t>Washingto</a:t>
            </a:r>
            <a:r>
              <a:rPr sz="900" i="1" spc="-60" dirty="0">
                <a:latin typeface="Times New Roman"/>
                <a:cs typeface="Times New Roman"/>
              </a:rPr>
              <a:t>n</a:t>
            </a:r>
            <a:r>
              <a:rPr sz="900" i="1" spc="-70" dirty="0">
                <a:latin typeface="Times New Roman"/>
                <a:cs typeface="Times New Roman"/>
              </a:rPr>
              <a:t> </a:t>
            </a:r>
            <a:r>
              <a:rPr sz="900" i="1" spc="-90" dirty="0">
                <a:latin typeface="Times New Roman"/>
                <a:cs typeface="Times New Roman"/>
              </a:rPr>
              <a:t>DC)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ts val="1025"/>
              </a:lnSpc>
            </a:pPr>
            <a:r>
              <a:rPr sz="900" b="1" spc="-80" dirty="0">
                <a:latin typeface="Times New Roman"/>
                <a:cs typeface="Times New Roman"/>
              </a:rPr>
              <a:t>Pedagogica</a:t>
            </a:r>
            <a:r>
              <a:rPr sz="900" b="1" spc="-35" dirty="0">
                <a:latin typeface="Times New Roman"/>
                <a:cs typeface="Times New Roman"/>
              </a:rPr>
              <a:t>l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5" dirty="0">
                <a:latin typeface="Times New Roman"/>
                <a:cs typeface="Times New Roman"/>
              </a:rPr>
              <a:t>an</a:t>
            </a:r>
            <a:r>
              <a:rPr sz="900" b="1" spc="-65" dirty="0">
                <a:latin typeface="Times New Roman"/>
                <a:cs typeface="Times New Roman"/>
              </a:rPr>
              <a:t>d </a:t>
            </a:r>
            <a:r>
              <a:rPr sz="900" b="1" spc="-75" dirty="0">
                <a:latin typeface="Times New Roman"/>
                <a:cs typeface="Times New Roman"/>
              </a:rPr>
              <a:t>Curricula</a:t>
            </a:r>
            <a:r>
              <a:rPr sz="900" b="1" spc="-55" dirty="0">
                <a:latin typeface="Times New Roman"/>
                <a:cs typeface="Times New Roman"/>
              </a:rPr>
              <a:t>r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75" dirty="0">
                <a:latin typeface="Times New Roman"/>
                <a:cs typeface="Times New Roman"/>
              </a:rPr>
              <a:t>Contribution</a:t>
            </a:r>
            <a:r>
              <a:rPr sz="900" b="1" spc="-50" dirty="0">
                <a:latin typeface="Times New Roman"/>
                <a:cs typeface="Times New Roman"/>
              </a:rPr>
              <a:t>s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60" dirty="0">
                <a:latin typeface="Times New Roman"/>
                <a:cs typeface="Times New Roman"/>
              </a:rPr>
              <a:t>to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75" dirty="0">
                <a:latin typeface="Times New Roman"/>
                <a:cs typeface="Times New Roman"/>
              </a:rPr>
              <a:t>th</a:t>
            </a:r>
            <a:r>
              <a:rPr sz="900" b="1" spc="-55" dirty="0">
                <a:latin typeface="Times New Roman"/>
                <a:cs typeface="Times New Roman"/>
              </a:rPr>
              <a:t>e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5" dirty="0">
                <a:latin typeface="Times New Roman"/>
                <a:cs typeface="Times New Roman"/>
              </a:rPr>
              <a:t>Graduat</a:t>
            </a:r>
            <a:r>
              <a:rPr sz="900" b="1" spc="-55" dirty="0">
                <a:latin typeface="Times New Roman"/>
                <a:cs typeface="Times New Roman"/>
              </a:rPr>
              <a:t>e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100" dirty="0">
                <a:latin typeface="Times New Roman"/>
                <a:cs typeface="Times New Roman"/>
              </a:rPr>
              <a:t>&amp;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0" dirty="0">
                <a:latin typeface="Times New Roman"/>
                <a:cs typeface="Times New Roman"/>
              </a:rPr>
              <a:t>Undergraduat</a:t>
            </a:r>
            <a:r>
              <a:rPr sz="900" b="1" spc="-55" dirty="0">
                <a:latin typeface="Times New Roman"/>
                <a:cs typeface="Times New Roman"/>
              </a:rPr>
              <a:t>e</a:t>
            </a:r>
            <a:r>
              <a:rPr sz="900" b="1" spc="-65" dirty="0">
                <a:latin typeface="Times New Roman"/>
                <a:cs typeface="Times New Roman"/>
              </a:rPr>
              <a:t> </a:t>
            </a:r>
            <a:r>
              <a:rPr sz="900" b="1" spc="-80" dirty="0">
                <a:latin typeface="Times New Roman"/>
                <a:cs typeface="Times New Roman"/>
              </a:rPr>
              <a:t>Teachin</a:t>
            </a:r>
            <a:r>
              <a:rPr sz="900" b="1" spc="-60" dirty="0">
                <a:latin typeface="Times New Roman"/>
                <a:cs typeface="Times New Roman"/>
              </a:rPr>
              <a:t>g</a:t>
            </a:r>
            <a:r>
              <a:rPr sz="900" b="1" spc="-75" dirty="0">
                <a:latin typeface="Times New Roman"/>
                <a:cs typeface="Times New Roman"/>
              </a:rPr>
              <a:t> </a:t>
            </a:r>
            <a:r>
              <a:rPr sz="900" b="1" spc="-80" dirty="0">
                <a:latin typeface="Times New Roman"/>
                <a:cs typeface="Times New Roman"/>
              </a:rPr>
              <a:t>Mission</a:t>
            </a:r>
            <a:endParaRPr sz="900" dirty="0">
              <a:latin typeface="Times New Roman"/>
              <a:cs typeface="Times New Roman"/>
            </a:endParaRPr>
          </a:p>
          <a:p>
            <a:pPr marL="87630" marR="135890" indent="-74930">
              <a:lnSpc>
                <a:spcPct val="96600"/>
              </a:lnSpc>
              <a:spcBef>
                <a:spcPts val="60"/>
              </a:spcBef>
              <a:buFont typeface="Symbol"/>
              <a:buChar char=""/>
              <a:tabLst>
                <a:tab pos="88265" algn="l"/>
              </a:tabLst>
            </a:pPr>
            <a:r>
              <a:rPr sz="900" spc="-80" dirty="0">
                <a:solidFill>
                  <a:srgbClr val="FF0000"/>
                </a:solidFill>
                <a:latin typeface="Times New Roman"/>
                <a:cs typeface="Times New Roman"/>
              </a:rPr>
              <a:t>Develope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8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75" dirty="0">
                <a:solidFill>
                  <a:srgbClr val="FF0000"/>
                </a:solidFill>
                <a:latin typeface="Times New Roman"/>
                <a:cs typeface="Times New Roman"/>
              </a:rPr>
              <a:t>taugh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21</a:t>
            </a:r>
            <a:r>
              <a:rPr sz="900" spc="-70" dirty="0">
                <a:latin typeface="Times New Roman"/>
                <a:cs typeface="Times New Roman"/>
              </a:rPr>
              <a:t>+ </a:t>
            </a:r>
            <a:r>
              <a:rPr sz="900" spc="-80" dirty="0">
                <a:latin typeface="Times New Roman"/>
                <a:cs typeface="Times New Roman"/>
              </a:rPr>
              <a:t>ne</a:t>
            </a:r>
            <a:r>
              <a:rPr sz="900" spc="-85" dirty="0">
                <a:latin typeface="Times New Roman"/>
                <a:cs typeface="Times New Roman"/>
              </a:rPr>
              <a:t>w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revise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course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(2</a:t>
            </a:r>
            <a:r>
              <a:rPr sz="900" spc="-70" dirty="0">
                <a:latin typeface="Times New Roman"/>
                <a:cs typeface="Times New Roman"/>
              </a:rPr>
              <a:t> wit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others</a:t>
            </a:r>
            <a:r>
              <a:rPr sz="900" spc="-40" dirty="0">
                <a:latin typeface="Times New Roman"/>
                <a:cs typeface="Times New Roman"/>
              </a:rPr>
              <a:t>)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</a:t>
            </a:r>
            <a:r>
              <a:rPr sz="900" spc="-60" dirty="0">
                <a:latin typeface="Times New Roman"/>
                <a:cs typeface="Times New Roman"/>
              </a:rPr>
              <a:t>o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addres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changin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disciplinary expectation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communit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engagement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professiona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competencies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communicati</a:t>
            </a:r>
            <a:r>
              <a:rPr sz="900" spc="-75" dirty="0">
                <a:latin typeface="Times New Roman"/>
                <a:cs typeface="Times New Roman"/>
              </a:rPr>
              <a:t>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critical</a:t>
            </a:r>
            <a:r>
              <a:rPr sz="900" spc="-70" dirty="0">
                <a:latin typeface="Times New Roman"/>
                <a:cs typeface="Times New Roman"/>
              </a:rPr>
              <a:t> thinkin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skills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contemporar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researc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area</a:t>
            </a:r>
            <a:r>
              <a:rPr sz="900" spc="-75" dirty="0">
                <a:latin typeface="Times New Roman"/>
                <a:cs typeface="Times New Roman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7630" marR="262255" indent="-74930">
              <a:lnSpc>
                <a:spcPts val="1050"/>
              </a:lnSpc>
              <a:spcBef>
                <a:spcPts val="85"/>
              </a:spcBef>
              <a:buFont typeface="Symbol"/>
              <a:buChar char=""/>
              <a:tabLst>
                <a:tab pos="88265" algn="l"/>
              </a:tabLst>
            </a:pPr>
            <a:r>
              <a:rPr sz="900" spc="-80" dirty="0">
                <a:solidFill>
                  <a:srgbClr val="FF0000"/>
                </a:solidFill>
                <a:latin typeface="Times New Roman"/>
                <a:cs typeface="Times New Roman"/>
              </a:rPr>
              <a:t>Advis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master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Ph</a:t>
            </a:r>
            <a:r>
              <a:rPr sz="900" spc="-85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student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Blacksbur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th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Washingto</a:t>
            </a:r>
            <a:r>
              <a:rPr sz="900" spc="-75" dirty="0">
                <a:latin typeface="Times New Roman"/>
                <a:cs typeface="Times New Roman"/>
              </a:rPr>
              <a:t>n-Alexandri</a:t>
            </a:r>
            <a:r>
              <a:rPr sz="900" spc="-55" dirty="0">
                <a:latin typeface="Times New Roman"/>
                <a:cs typeface="Times New Roman"/>
              </a:rPr>
              <a:t>a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Architecture</a:t>
            </a:r>
            <a:r>
              <a:rPr sz="900" spc="-75" dirty="0">
                <a:latin typeface="Times New Roman"/>
                <a:cs typeface="Times New Roman"/>
              </a:rPr>
              <a:t> Cente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(WAAC)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senio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thesi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student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Blacksburg.</a:t>
            </a:r>
            <a:endParaRPr sz="900" dirty="0">
              <a:latin typeface="Times New Roman"/>
              <a:cs typeface="Times New Roman"/>
            </a:endParaRPr>
          </a:p>
          <a:p>
            <a:pPr marL="87630" indent="-74930">
              <a:lnSpc>
                <a:spcPts val="1075"/>
              </a:lnSpc>
              <a:buFont typeface="Symbol"/>
              <a:buChar char=""/>
              <a:tabLst>
                <a:tab pos="88265" algn="l"/>
              </a:tabLst>
            </a:pPr>
            <a:r>
              <a:rPr sz="900" spc="-75" dirty="0">
                <a:solidFill>
                  <a:srgbClr val="FF0000"/>
                </a:solidFill>
                <a:latin typeface="Times New Roman"/>
                <a:cs typeface="Times New Roman"/>
              </a:rPr>
              <a:t>Regularl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80" dirty="0">
                <a:solidFill>
                  <a:srgbClr val="FF0000"/>
                </a:solidFill>
                <a:latin typeface="Times New Roman"/>
                <a:cs typeface="Times New Roman"/>
              </a:rPr>
              <a:t>mento</a:t>
            </a:r>
            <a:r>
              <a:rPr sz="900" spc="-4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undergraduat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graduat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independen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studie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eac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semester.</a:t>
            </a:r>
            <a:endParaRPr sz="900" dirty="0">
              <a:latin typeface="Times New Roman"/>
              <a:cs typeface="Times New Roman"/>
            </a:endParaRPr>
          </a:p>
          <a:p>
            <a:pPr marL="87630" indent="-7493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88265" algn="l"/>
              </a:tabLst>
            </a:pPr>
            <a:r>
              <a:rPr sz="900" spc="-80" dirty="0">
                <a:latin typeface="Times New Roman"/>
                <a:cs typeface="Times New Roman"/>
              </a:rPr>
              <a:t>Develo</a:t>
            </a:r>
            <a:r>
              <a:rPr sz="900" spc="-60" dirty="0">
                <a:latin typeface="Times New Roman"/>
                <a:cs typeface="Times New Roman"/>
              </a:rPr>
              <a:t>p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lea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annua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interdisciplinar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educatio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abroa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progra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throug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Europ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(10</a:t>
            </a:r>
            <a:r>
              <a:rPr sz="900" spc="-70" dirty="0">
                <a:latin typeface="Times New Roman"/>
                <a:cs typeface="Times New Roman"/>
              </a:rPr>
              <a:t>+ yrs)</a:t>
            </a:r>
            <a:endParaRPr sz="900" dirty="0">
              <a:latin typeface="Times New Roman"/>
              <a:cs typeface="Times New Roman"/>
            </a:endParaRPr>
          </a:p>
          <a:p>
            <a:pPr marL="87630" marR="112395" indent="-74930">
              <a:lnSpc>
                <a:spcPts val="1030"/>
              </a:lnSpc>
              <a:spcBef>
                <a:spcPts val="100"/>
              </a:spcBef>
              <a:buFont typeface="Symbol"/>
              <a:buChar char=""/>
              <a:tabLst>
                <a:tab pos="88265" algn="l"/>
              </a:tabLst>
            </a:pPr>
            <a:r>
              <a:rPr sz="900" spc="-80" dirty="0">
                <a:latin typeface="Times New Roman"/>
                <a:cs typeface="Times New Roman"/>
              </a:rPr>
              <a:t>Develo</a:t>
            </a:r>
            <a:r>
              <a:rPr sz="900" spc="-60" dirty="0">
                <a:latin typeface="Times New Roman"/>
                <a:cs typeface="Times New Roman"/>
              </a:rPr>
              <a:t>p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l</a:t>
            </a:r>
            <a:r>
              <a:rPr sz="900" spc="-80" dirty="0">
                <a:latin typeface="Times New Roman"/>
                <a:cs typeface="Times New Roman"/>
              </a:rPr>
              <a:t>e</a:t>
            </a:r>
            <a:r>
              <a:rPr sz="900" spc="-75" dirty="0">
                <a:latin typeface="Times New Roman"/>
                <a:cs typeface="Times New Roman"/>
              </a:rPr>
              <a:t>a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annua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communit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engagemen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teachin</a:t>
            </a:r>
            <a:r>
              <a:rPr sz="900" spc="-85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-learnin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program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bot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outsid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of</a:t>
            </a:r>
            <a:r>
              <a:rPr sz="900" spc="-75" dirty="0">
                <a:latin typeface="Times New Roman"/>
                <a:cs typeface="Times New Roman"/>
              </a:rPr>
              <a:t> norma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70" dirty="0">
                <a:latin typeface="Times New Roman"/>
                <a:cs typeface="Times New Roman"/>
              </a:rPr>
              <a:t> curricul</a:t>
            </a:r>
            <a:r>
              <a:rPr sz="900" spc="-55" dirty="0">
                <a:latin typeface="Times New Roman"/>
                <a:cs typeface="Times New Roman"/>
              </a:rPr>
              <a:t>a</a:t>
            </a:r>
            <a:r>
              <a:rPr sz="900" spc="-70" dirty="0">
                <a:latin typeface="Times New Roman"/>
                <a:cs typeface="Times New Roman"/>
              </a:rPr>
              <a:t> offerings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includin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interdisciplinar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honor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cours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offering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(</a:t>
            </a:r>
            <a:r>
              <a:rPr sz="900" spc="-85" dirty="0">
                <a:latin typeface="Times New Roman"/>
                <a:cs typeface="Times New Roman"/>
              </a:rPr>
              <a:t>1</a:t>
            </a:r>
            <a:r>
              <a:rPr sz="900" spc="-80" dirty="0">
                <a:latin typeface="Times New Roman"/>
                <a:cs typeface="Times New Roman"/>
              </a:rPr>
              <a:t>5</a:t>
            </a:r>
            <a:r>
              <a:rPr sz="900" spc="-70" dirty="0">
                <a:latin typeface="Times New Roman"/>
                <a:cs typeface="Times New Roman"/>
              </a:rPr>
              <a:t>+ yrs)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8265" marR="196850" indent="-75565">
              <a:lnSpc>
                <a:spcPts val="1030"/>
              </a:lnSpc>
              <a:spcBef>
                <a:spcPts val="95"/>
              </a:spcBef>
              <a:buFont typeface="Symbol"/>
              <a:buChar char=""/>
              <a:tabLst>
                <a:tab pos="88265" algn="l"/>
              </a:tabLst>
            </a:pPr>
            <a:r>
              <a:rPr sz="900" spc="-80" dirty="0">
                <a:latin typeface="Times New Roman"/>
                <a:cs typeface="Times New Roman"/>
              </a:rPr>
              <a:t>Develope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Departmen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Landscap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Architectur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(LAR</a:t>
            </a:r>
            <a:r>
              <a:rPr sz="900" spc="-40" dirty="0">
                <a:latin typeface="Times New Roman"/>
                <a:cs typeface="Times New Roman"/>
              </a:rPr>
              <a:t>)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Writin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Acros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th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Curriculu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(WAC)</a:t>
            </a:r>
            <a:r>
              <a:rPr sz="900" spc="-75" dirty="0">
                <a:latin typeface="Times New Roman"/>
                <a:cs typeface="Times New Roman"/>
              </a:rPr>
              <a:t> requiremen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subsequen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ViEW</a:t>
            </a:r>
            <a:r>
              <a:rPr sz="900" spc="-65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progra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0" dirty="0">
                <a:latin typeface="Times New Roman"/>
                <a:cs typeface="Times New Roman"/>
              </a:rPr>
              <a:t> (continu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</a:t>
            </a:r>
            <a:r>
              <a:rPr sz="900" spc="-60" dirty="0">
                <a:latin typeface="Times New Roman"/>
                <a:cs typeface="Times New Roman"/>
              </a:rPr>
              <a:t>o</a:t>
            </a:r>
            <a:r>
              <a:rPr sz="900" spc="-70" dirty="0">
                <a:latin typeface="Times New Roman"/>
                <a:cs typeface="Times New Roman"/>
              </a:rPr>
              <a:t> teac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20" dirty="0">
                <a:latin typeface="Times New Roman"/>
                <a:cs typeface="Times New Roman"/>
              </a:rPr>
              <a:t>WA</a:t>
            </a:r>
            <a:r>
              <a:rPr sz="900" spc="-80" dirty="0">
                <a:latin typeface="Times New Roman"/>
                <a:cs typeface="Times New Roman"/>
              </a:rPr>
              <a:t>C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course</a:t>
            </a:r>
            <a:r>
              <a:rPr sz="900" spc="-65" dirty="0">
                <a:latin typeface="Times New Roman"/>
                <a:cs typeface="Times New Roman"/>
              </a:rPr>
              <a:t>)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8265" indent="-75565">
              <a:lnSpc>
                <a:spcPct val="100000"/>
              </a:lnSpc>
              <a:buFont typeface="Symbol"/>
              <a:buChar char=""/>
              <a:tabLst>
                <a:tab pos="88900" algn="l"/>
              </a:tabLst>
            </a:pPr>
            <a:r>
              <a:rPr sz="900" spc="-80" dirty="0">
                <a:latin typeface="Times New Roman"/>
                <a:cs typeface="Times New Roman"/>
              </a:rPr>
              <a:t>Develope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(wit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others</a:t>
            </a:r>
            <a:r>
              <a:rPr sz="900" spc="-40" dirty="0">
                <a:latin typeface="Times New Roman"/>
                <a:cs typeface="Times New Roman"/>
              </a:rPr>
              <a:t>)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manage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tw</a:t>
            </a:r>
            <a:r>
              <a:rPr sz="900" spc="-60" dirty="0">
                <a:latin typeface="Times New Roman"/>
                <a:cs typeface="Times New Roman"/>
              </a:rPr>
              <a:t>o</a:t>
            </a:r>
            <a:r>
              <a:rPr sz="900" spc="-70" dirty="0">
                <a:latin typeface="Times New Roman"/>
                <a:cs typeface="Times New Roman"/>
              </a:rPr>
              <a:t> revision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undergraduat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curriculu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LAR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8265" indent="-75565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88900" algn="l"/>
              </a:tabLst>
            </a:pPr>
            <a:r>
              <a:rPr sz="900" spc="-80" dirty="0">
                <a:latin typeface="Times New Roman"/>
                <a:cs typeface="Times New Roman"/>
              </a:rPr>
              <a:t>Develope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(wit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others</a:t>
            </a:r>
            <a:r>
              <a:rPr sz="900" spc="-40" dirty="0">
                <a:latin typeface="Times New Roman"/>
                <a:cs typeface="Times New Roman"/>
              </a:rPr>
              <a:t>)</a:t>
            </a:r>
            <a:r>
              <a:rPr sz="900" spc="-70" dirty="0">
                <a:latin typeface="Times New Roman"/>
                <a:cs typeface="Times New Roman"/>
              </a:rPr>
              <a:t> revisio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advance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master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curriculu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LA</a:t>
            </a:r>
            <a:r>
              <a:rPr sz="900" spc="-114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8265" marR="72390" indent="-75565">
              <a:lnSpc>
                <a:spcPts val="1030"/>
              </a:lnSpc>
              <a:spcBef>
                <a:spcPts val="120"/>
              </a:spcBef>
              <a:buFont typeface="Symbol"/>
              <a:buChar char=""/>
              <a:tabLst>
                <a:tab pos="88900" algn="l"/>
              </a:tabLst>
            </a:pPr>
            <a:r>
              <a:rPr sz="900" spc="-80" dirty="0">
                <a:latin typeface="Times New Roman"/>
                <a:cs typeface="Times New Roman"/>
              </a:rPr>
              <a:t>Develope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(wit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othe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V</a:t>
            </a:r>
            <a:r>
              <a:rPr sz="900" spc="-7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Desig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Consortiu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fa</a:t>
            </a:r>
            <a:r>
              <a:rPr sz="900" spc="-75" dirty="0">
                <a:latin typeface="Times New Roman"/>
                <a:cs typeface="Times New Roman"/>
              </a:rPr>
              <a:t>c</a:t>
            </a:r>
            <a:r>
              <a:rPr sz="900" spc="-85" dirty="0">
                <a:latin typeface="Times New Roman"/>
                <a:cs typeface="Times New Roman"/>
              </a:rPr>
              <a:t>u</a:t>
            </a:r>
            <a:r>
              <a:rPr sz="900" spc="-55" dirty="0">
                <a:latin typeface="Times New Roman"/>
                <a:cs typeface="Times New Roman"/>
              </a:rPr>
              <a:t>lt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members</a:t>
            </a:r>
            <a:r>
              <a:rPr sz="900" spc="-40" dirty="0">
                <a:latin typeface="Times New Roman"/>
                <a:cs typeface="Times New Roman"/>
              </a:rPr>
              <a:t>)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U</a:t>
            </a:r>
            <a:r>
              <a:rPr sz="900" spc="-85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Honor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course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lecture</a:t>
            </a:r>
            <a:r>
              <a:rPr sz="900" spc="-65" dirty="0">
                <a:latin typeface="Times New Roman"/>
                <a:cs typeface="Times New Roman"/>
              </a:rPr>
              <a:t> serie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f</a:t>
            </a:r>
            <a:r>
              <a:rPr sz="900" spc="-85" dirty="0">
                <a:latin typeface="Times New Roman"/>
                <a:cs typeface="Times New Roman"/>
              </a:rPr>
              <a:t>o</a:t>
            </a:r>
            <a:r>
              <a:rPr sz="900" spc="-75" dirty="0">
                <a:latin typeface="Times New Roman"/>
                <a:cs typeface="Times New Roman"/>
              </a:rPr>
              <a:t>c</a:t>
            </a:r>
            <a:r>
              <a:rPr sz="900" spc="-85" dirty="0">
                <a:latin typeface="Times New Roman"/>
                <a:cs typeface="Times New Roman"/>
              </a:rPr>
              <a:t>u</a:t>
            </a:r>
            <a:r>
              <a:rPr sz="900" spc="-70" dirty="0">
                <a:latin typeface="Times New Roman"/>
                <a:cs typeface="Times New Roman"/>
              </a:rPr>
              <a:t>se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upo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85" dirty="0">
                <a:latin typeface="Times New Roman"/>
                <a:cs typeface="Times New Roman"/>
              </a:rPr>
              <a:t>n</a:t>
            </a:r>
            <a:r>
              <a:rPr sz="900" spc="-55" dirty="0">
                <a:latin typeface="Times New Roman"/>
                <a:cs typeface="Times New Roman"/>
              </a:rPr>
              <a:t>t</a:t>
            </a:r>
            <a:r>
              <a:rPr sz="900" spc="-75" dirty="0">
                <a:latin typeface="Times New Roman"/>
                <a:cs typeface="Times New Roman"/>
              </a:rPr>
              <a:t>e</a:t>
            </a:r>
            <a:r>
              <a:rPr sz="900" spc="-65" dirty="0">
                <a:latin typeface="Times New Roman"/>
                <a:cs typeface="Times New Roman"/>
              </a:rPr>
              <a:t>r</a:t>
            </a:r>
            <a:r>
              <a:rPr sz="900" spc="-85" dirty="0">
                <a:latin typeface="Times New Roman"/>
                <a:cs typeface="Times New Roman"/>
              </a:rPr>
              <a:t>d</a:t>
            </a:r>
            <a:r>
              <a:rPr sz="900" spc="-65" dirty="0">
                <a:latin typeface="Times New Roman"/>
                <a:cs typeface="Times New Roman"/>
              </a:rPr>
              <a:t>isc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85" dirty="0">
                <a:latin typeface="Times New Roman"/>
                <a:cs typeface="Times New Roman"/>
              </a:rPr>
              <a:t>p</a:t>
            </a:r>
            <a:r>
              <a:rPr sz="900" spc="-55" dirty="0">
                <a:latin typeface="Times New Roman"/>
                <a:cs typeface="Times New Roman"/>
              </a:rPr>
              <a:t>li</a:t>
            </a:r>
            <a:r>
              <a:rPr sz="900" spc="-85" dirty="0">
                <a:latin typeface="Times New Roman"/>
                <a:cs typeface="Times New Roman"/>
              </a:rPr>
              <a:t>n</a:t>
            </a:r>
            <a:r>
              <a:rPr sz="900" spc="-75" dirty="0">
                <a:latin typeface="Times New Roman"/>
                <a:cs typeface="Times New Roman"/>
              </a:rPr>
              <a:t>a</a:t>
            </a:r>
            <a:r>
              <a:rPr sz="900" spc="-65" dirty="0">
                <a:latin typeface="Times New Roman"/>
                <a:cs typeface="Times New Roman"/>
              </a:rPr>
              <a:t>r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</a:t>
            </a:r>
            <a:r>
              <a:rPr sz="900" spc="-85" dirty="0">
                <a:latin typeface="Times New Roman"/>
                <a:cs typeface="Times New Roman"/>
              </a:rPr>
              <a:t>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</a:t>
            </a:r>
            <a:r>
              <a:rPr sz="900" spc="-65" dirty="0">
                <a:latin typeface="Times New Roman"/>
                <a:cs typeface="Times New Roman"/>
              </a:rPr>
              <a:t>r</a:t>
            </a:r>
            <a:r>
              <a:rPr sz="900" spc="-75" dirty="0">
                <a:latin typeface="Times New Roman"/>
                <a:cs typeface="Times New Roman"/>
              </a:rPr>
              <a:t>a</a:t>
            </a:r>
            <a:r>
              <a:rPr sz="900" spc="-85" dirty="0">
                <a:latin typeface="Times New Roman"/>
                <a:cs typeface="Times New Roman"/>
              </a:rPr>
              <a:t>n</a:t>
            </a:r>
            <a:r>
              <a:rPr sz="900" spc="-60" dirty="0">
                <a:latin typeface="Times New Roman"/>
                <a:cs typeface="Times New Roman"/>
              </a:rPr>
              <a:t>s</a:t>
            </a:r>
            <a:r>
              <a:rPr sz="900" spc="-65" dirty="0">
                <a:latin typeface="Times New Roman"/>
                <a:cs typeface="Times New Roman"/>
              </a:rPr>
              <a:t>-disciplinar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teachin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learnin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(4</a:t>
            </a:r>
            <a:r>
              <a:rPr sz="900" spc="-70" dirty="0">
                <a:latin typeface="Times New Roman"/>
                <a:cs typeface="Times New Roman"/>
              </a:rPr>
              <a:t> yrs)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8265" indent="-75565">
              <a:lnSpc>
                <a:spcPct val="100000"/>
              </a:lnSpc>
              <a:buFont typeface="Symbol"/>
              <a:buChar char=""/>
              <a:tabLst>
                <a:tab pos="88900" algn="l"/>
              </a:tabLst>
            </a:pPr>
            <a:r>
              <a:rPr sz="900" spc="-80" dirty="0">
                <a:latin typeface="Times New Roman"/>
                <a:cs typeface="Times New Roman"/>
              </a:rPr>
              <a:t>Develope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coordinate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Graduat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Researc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Symposiu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8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(Blacksbur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10" dirty="0">
                <a:latin typeface="Times New Roman"/>
                <a:cs typeface="Times New Roman"/>
              </a:rPr>
              <a:t>WAAC</a:t>
            </a:r>
            <a:r>
              <a:rPr sz="900" spc="-65" dirty="0">
                <a:latin typeface="Times New Roman"/>
                <a:cs typeface="Times New Roman"/>
              </a:rPr>
              <a:t>)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8265" indent="-75565">
              <a:lnSpc>
                <a:spcPts val="1055"/>
              </a:lnSpc>
              <a:spcBef>
                <a:spcPts val="25"/>
              </a:spcBef>
              <a:buFont typeface="Symbol"/>
              <a:buChar char=""/>
              <a:tabLst>
                <a:tab pos="88900" algn="l"/>
              </a:tabLst>
            </a:pPr>
            <a:r>
              <a:rPr sz="900" spc="-105" dirty="0">
                <a:latin typeface="Times New Roman"/>
                <a:cs typeface="Times New Roman"/>
              </a:rPr>
              <a:t>A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interi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0" dirty="0">
                <a:latin typeface="Times New Roman"/>
                <a:cs typeface="Times New Roman"/>
              </a:rPr>
              <a:t> directo</a:t>
            </a:r>
            <a:r>
              <a:rPr sz="900" spc="-65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le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re-establishmen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th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fi</a:t>
            </a:r>
            <a:r>
              <a:rPr sz="900" spc="-65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s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p</a:t>
            </a:r>
            <a:r>
              <a:rPr sz="900" spc="-65" dirty="0">
                <a:latin typeface="Times New Roman"/>
                <a:cs typeface="Times New Roman"/>
              </a:rPr>
              <a:t>r</a:t>
            </a:r>
            <a:r>
              <a:rPr sz="900" spc="-85" dirty="0">
                <a:latin typeface="Times New Roman"/>
                <a:cs typeface="Times New Roman"/>
              </a:rPr>
              <a:t>o</a:t>
            </a:r>
            <a:r>
              <a:rPr sz="900" spc="-65" dirty="0">
                <a:latin typeface="Times New Roman"/>
                <a:cs typeface="Times New Roman"/>
              </a:rPr>
              <a:t>fessi</a:t>
            </a:r>
            <a:r>
              <a:rPr sz="900" spc="-85" dirty="0">
                <a:latin typeface="Times New Roman"/>
                <a:cs typeface="Times New Roman"/>
              </a:rPr>
              <a:t>on</a:t>
            </a:r>
            <a:r>
              <a:rPr sz="900" spc="-75" dirty="0">
                <a:latin typeface="Times New Roman"/>
                <a:cs typeface="Times New Roman"/>
              </a:rPr>
              <a:t>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master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progra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th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114" dirty="0">
                <a:latin typeface="Times New Roman"/>
                <a:cs typeface="Times New Roman"/>
              </a:rPr>
              <a:t>WAA</a:t>
            </a:r>
            <a:r>
              <a:rPr sz="900" spc="-105" dirty="0">
                <a:latin typeface="Times New Roman"/>
                <a:cs typeface="Times New Roman"/>
              </a:rPr>
              <a:t>C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ts val="1055"/>
              </a:lnSpc>
            </a:pPr>
            <a:r>
              <a:rPr sz="900" b="1" spc="-75" dirty="0">
                <a:latin typeface="Times New Roman"/>
                <a:cs typeface="Times New Roman"/>
              </a:rPr>
              <a:t>Scholarshi</a:t>
            </a:r>
            <a:r>
              <a:rPr sz="900" b="1" spc="-65" dirty="0">
                <a:latin typeface="Times New Roman"/>
                <a:cs typeface="Times New Roman"/>
              </a:rPr>
              <a:t>p </a:t>
            </a:r>
            <a:r>
              <a:rPr sz="900" b="1" spc="-80" dirty="0">
                <a:latin typeface="Times New Roman"/>
                <a:cs typeface="Times New Roman"/>
              </a:rPr>
              <a:t>o</a:t>
            </a:r>
            <a:r>
              <a:rPr sz="900" b="1" spc="-40" dirty="0">
                <a:latin typeface="Times New Roman"/>
                <a:cs typeface="Times New Roman"/>
              </a:rPr>
              <a:t>f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0" dirty="0">
                <a:latin typeface="Times New Roman"/>
                <a:cs typeface="Times New Roman"/>
              </a:rPr>
              <a:t>Teachin</a:t>
            </a:r>
            <a:r>
              <a:rPr sz="900" b="1" spc="-60" dirty="0">
                <a:latin typeface="Times New Roman"/>
                <a:cs typeface="Times New Roman"/>
              </a:rPr>
              <a:t>g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5" dirty="0">
                <a:latin typeface="Times New Roman"/>
                <a:cs typeface="Times New Roman"/>
              </a:rPr>
              <a:t>an</a:t>
            </a:r>
            <a:r>
              <a:rPr sz="900" b="1" spc="-65" dirty="0">
                <a:latin typeface="Times New Roman"/>
                <a:cs typeface="Times New Roman"/>
              </a:rPr>
              <a:t>d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0" dirty="0">
                <a:latin typeface="Times New Roman"/>
                <a:cs typeface="Times New Roman"/>
              </a:rPr>
              <a:t>Learnin</a:t>
            </a:r>
            <a:r>
              <a:rPr sz="900" b="1" spc="-60" dirty="0">
                <a:latin typeface="Times New Roman"/>
                <a:cs typeface="Times New Roman"/>
              </a:rPr>
              <a:t>g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(SoTL)</a:t>
            </a:r>
            <a:endParaRPr sz="900" dirty="0">
              <a:latin typeface="Times New Roman"/>
              <a:cs typeface="Times New Roman"/>
            </a:endParaRPr>
          </a:p>
          <a:p>
            <a:pPr marL="88265" marR="104139" indent="-75565">
              <a:lnSpc>
                <a:spcPts val="1030"/>
              </a:lnSpc>
              <a:spcBef>
                <a:spcPts val="120"/>
              </a:spcBef>
              <a:buFont typeface="Symbol"/>
              <a:buChar char=""/>
              <a:tabLst>
                <a:tab pos="88900" algn="l"/>
              </a:tabLst>
            </a:pPr>
            <a:r>
              <a:rPr sz="900" spc="-60" dirty="0">
                <a:latin typeface="Times New Roman"/>
                <a:cs typeface="Times New Roman"/>
              </a:rPr>
              <a:t>3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paper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publishe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9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conferenc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presentation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SoTL</a:t>
            </a:r>
            <a:r>
              <a:rPr sz="900" spc="-35" dirty="0">
                <a:latin typeface="Times New Roman"/>
                <a:cs typeface="Times New Roman"/>
              </a:rPr>
              <a:t>;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12</a:t>
            </a:r>
            <a:r>
              <a:rPr sz="900" spc="-70" dirty="0">
                <a:latin typeface="Times New Roman"/>
                <a:cs typeface="Times New Roman"/>
              </a:rPr>
              <a:t>+ </a:t>
            </a:r>
            <a:r>
              <a:rPr sz="900" spc="-75" dirty="0">
                <a:latin typeface="Times New Roman"/>
                <a:cs typeface="Times New Roman"/>
              </a:rPr>
              <a:t>paper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&amp;</a:t>
            </a:r>
            <a:r>
              <a:rPr sz="900" spc="-70" dirty="0">
                <a:latin typeface="Times New Roman"/>
                <a:cs typeface="Times New Roman"/>
              </a:rPr>
              <a:t> presentation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</a:t>
            </a:r>
            <a:r>
              <a:rPr sz="900" spc="-70" dirty="0">
                <a:latin typeface="Times New Roman"/>
                <a:cs typeface="Times New Roman"/>
              </a:rPr>
              <a:t>-authored</a:t>
            </a:r>
            <a:r>
              <a:rPr sz="900" spc="-65" dirty="0">
                <a:latin typeface="Times New Roman"/>
                <a:cs typeface="Times New Roman"/>
              </a:rPr>
              <a:t> wit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student</a:t>
            </a:r>
            <a:r>
              <a:rPr sz="900" spc="-75" dirty="0">
                <a:latin typeface="Times New Roman"/>
                <a:cs typeface="Times New Roman"/>
              </a:rPr>
              <a:t>s</a:t>
            </a:r>
            <a:r>
              <a:rPr sz="900" spc="-35" dirty="0">
                <a:latin typeface="Times New Roman"/>
                <a:cs typeface="Times New Roman"/>
              </a:rPr>
              <a:t>;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25</a:t>
            </a:r>
            <a:r>
              <a:rPr sz="900" spc="-70" dirty="0">
                <a:latin typeface="Times New Roman"/>
                <a:cs typeface="Times New Roman"/>
              </a:rPr>
              <a:t>+ publi</a:t>
            </a:r>
            <a:r>
              <a:rPr sz="900" spc="-55" dirty="0">
                <a:latin typeface="Times New Roman"/>
                <a:cs typeface="Times New Roman"/>
              </a:rPr>
              <a:t>c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communit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exhibition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studen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wor</a:t>
            </a:r>
            <a:r>
              <a:rPr sz="900" spc="-75" dirty="0">
                <a:latin typeface="Times New Roman"/>
                <a:cs typeface="Times New Roman"/>
              </a:rPr>
              <a:t>k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ts val="1010"/>
              </a:lnSpc>
            </a:pPr>
            <a:r>
              <a:rPr sz="900" b="1" spc="-80" dirty="0">
                <a:latin typeface="Times New Roman"/>
                <a:cs typeface="Times New Roman"/>
              </a:rPr>
              <a:t>Educatio</a:t>
            </a:r>
            <a:r>
              <a:rPr sz="900" b="1" spc="-65" dirty="0">
                <a:latin typeface="Times New Roman"/>
                <a:cs typeface="Times New Roman"/>
              </a:rPr>
              <a:t>n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5" dirty="0">
                <a:latin typeface="Times New Roman"/>
                <a:cs typeface="Times New Roman"/>
              </a:rPr>
              <a:t>Grant</a:t>
            </a:r>
            <a:r>
              <a:rPr sz="900" b="1" spc="-50" dirty="0">
                <a:latin typeface="Times New Roman"/>
                <a:cs typeface="Times New Roman"/>
              </a:rPr>
              <a:t>s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5" dirty="0">
                <a:latin typeface="Times New Roman"/>
                <a:cs typeface="Times New Roman"/>
              </a:rPr>
              <a:t>Funded</a:t>
            </a:r>
            <a:endParaRPr sz="900" dirty="0">
              <a:latin typeface="Times New Roman"/>
              <a:cs typeface="Times New Roman"/>
            </a:endParaRPr>
          </a:p>
          <a:p>
            <a:pPr marL="88265" indent="-75565">
              <a:lnSpc>
                <a:spcPct val="100000"/>
              </a:lnSpc>
              <a:spcBef>
                <a:spcPts val="45"/>
              </a:spcBef>
              <a:buFont typeface="Symbol"/>
              <a:buChar char=""/>
              <a:tabLst>
                <a:tab pos="88900" algn="l"/>
              </a:tabLst>
            </a:pPr>
            <a:r>
              <a:rPr sz="900" spc="-90" dirty="0">
                <a:latin typeface="Times New Roman"/>
                <a:cs typeface="Times New Roman"/>
              </a:rPr>
              <a:t>CEUT/UOI</a:t>
            </a:r>
            <a:r>
              <a:rPr sz="900" spc="-65" dirty="0">
                <a:latin typeface="Times New Roman"/>
                <a:cs typeface="Times New Roman"/>
              </a:rPr>
              <a:t>P</a:t>
            </a:r>
            <a:r>
              <a:rPr sz="900" spc="-70" dirty="0">
                <a:latin typeface="Times New Roman"/>
                <a:cs typeface="Times New Roman"/>
              </a:rPr>
              <a:t> Internationa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70" dirty="0">
                <a:latin typeface="Times New Roman"/>
                <a:cs typeface="Times New Roman"/>
              </a:rPr>
              <a:t> Facult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Fellow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Develo</a:t>
            </a:r>
            <a:r>
              <a:rPr sz="900" spc="-85" dirty="0">
                <a:latin typeface="Times New Roman"/>
                <a:cs typeface="Times New Roman"/>
              </a:rPr>
              <a:t>p</a:t>
            </a:r>
            <a:r>
              <a:rPr sz="900" spc="-75" dirty="0">
                <a:latin typeface="Times New Roman"/>
                <a:cs typeface="Times New Roman"/>
              </a:rPr>
              <a:t>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a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V</a:t>
            </a:r>
            <a:r>
              <a:rPr sz="900" spc="-7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imag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databas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f</a:t>
            </a:r>
            <a:r>
              <a:rPr sz="900" spc="-85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</a:t>
            </a:r>
            <a:r>
              <a:rPr sz="900" spc="-75" dirty="0">
                <a:latin typeface="Times New Roman"/>
                <a:cs typeface="Times New Roman"/>
              </a:rPr>
              <a:t>eac</a:t>
            </a:r>
            <a:r>
              <a:rPr sz="900" spc="-85" dirty="0">
                <a:latin typeface="Times New Roman"/>
                <a:cs typeface="Times New Roman"/>
              </a:rPr>
              <a:t>h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85" dirty="0">
                <a:latin typeface="Times New Roman"/>
                <a:cs typeface="Times New Roman"/>
              </a:rPr>
              <a:t>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&amp;</a:t>
            </a:r>
            <a:r>
              <a:rPr sz="900" spc="-70" dirty="0">
                <a:latin typeface="Times New Roman"/>
                <a:cs typeface="Times New Roman"/>
              </a:rPr>
              <a:t> learning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8265" indent="-75565">
              <a:lnSpc>
                <a:spcPts val="1055"/>
              </a:lnSpc>
              <a:spcBef>
                <a:spcPts val="25"/>
              </a:spcBef>
              <a:buFont typeface="Symbol"/>
              <a:buChar char=""/>
              <a:tabLst>
                <a:tab pos="88900" algn="l"/>
              </a:tabLst>
            </a:pPr>
            <a:r>
              <a:rPr sz="900" spc="-100" dirty="0">
                <a:latin typeface="Times New Roman"/>
                <a:cs typeface="Times New Roman"/>
              </a:rPr>
              <a:t>USD</a:t>
            </a:r>
            <a:r>
              <a:rPr sz="900" spc="-85" dirty="0">
                <a:latin typeface="Times New Roman"/>
                <a:cs typeface="Times New Roman"/>
              </a:rPr>
              <a:t>A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Highe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Educatio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Gran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(</a:t>
            </a:r>
            <a:r>
              <a:rPr sz="900" spc="-60" dirty="0">
                <a:latin typeface="Times New Roman"/>
                <a:cs typeface="Times New Roman"/>
              </a:rPr>
              <a:t>6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U</a:t>
            </a:r>
            <a:r>
              <a:rPr sz="900" spc="-65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universities)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Develope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on</a:t>
            </a:r>
            <a:r>
              <a:rPr sz="900" spc="-65" dirty="0">
                <a:latin typeface="Times New Roman"/>
                <a:cs typeface="Times New Roman"/>
              </a:rPr>
              <a:t>-lin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imag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databas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f</a:t>
            </a:r>
            <a:r>
              <a:rPr sz="900" spc="-85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</a:t>
            </a:r>
            <a:r>
              <a:rPr sz="900" spc="-75" dirty="0">
                <a:latin typeface="Times New Roman"/>
                <a:cs typeface="Times New Roman"/>
              </a:rPr>
              <a:t>eac</a:t>
            </a:r>
            <a:r>
              <a:rPr sz="900" spc="-85" dirty="0">
                <a:latin typeface="Times New Roman"/>
                <a:cs typeface="Times New Roman"/>
              </a:rPr>
              <a:t>h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85" dirty="0">
                <a:latin typeface="Times New Roman"/>
                <a:cs typeface="Times New Roman"/>
              </a:rPr>
              <a:t>ng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13335">
              <a:lnSpc>
                <a:spcPts val="1055"/>
              </a:lnSpc>
            </a:pPr>
            <a:r>
              <a:rPr sz="900" b="1" spc="-75" dirty="0">
                <a:latin typeface="Times New Roman"/>
                <a:cs typeface="Times New Roman"/>
              </a:rPr>
              <a:t>Teaching-relate</a:t>
            </a:r>
            <a:r>
              <a:rPr sz="900" b="1" spc="-65" dirty="0">
                <a:latin typeface="Times New Roman"/>
                <a:cs typeface="Times New Roman"/>
              </a:rPr>
              <a:t>d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0" dirty="0">
                <a:latin typeface="Times New Roman"/>
                <a:cs typeface="Times New Roman"/>
              </a:rPr>
              <a:t>Servic</a:t>
            </a:r>
            <a:r>
              <a:rPr sz="900" b="1" spc="-55" dirty="0">
                <a:latin typeface="Times New Roman"/>
                <a:cs typeface="Times New Roman"/>
              </a:rPr>
              <a:t>e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5" dirty="0">
                <a:latin typeface="Times New Roman"/>
                <a:cs typeface="Times New Roman"/>
              </a:rPr>
              <a:t>an</a:t>
            </a:r>
            <a:r>
              <a:rPr sz="900" b="1" spc="-65" dirty="0">
                <a:latin typeface="Times New Roman"/>
                <a:cs typeface="Times New Roman"/>
              </a:rPr>
              <a:t>d</a:t>
            </a:r>
            <a:r>
              <a:rPr sz="900" b="1" spc="-70" dirty="0">
                <a:latin typeface="Times New Roman"/>
                <a:cs typeface="Times New Roman"/>
              </a:rPr>
              <a:t> </a:t>
            </a:r>
            <a:r>
              <a:rPr sz="900" b="1" spc="-80" dirty="0">
                <a:latin typeface="Times New Roman"/>
                <a:cs typeface="Times New Roman"/>
              </a:rPr>
              <a:t>Outreach</a:t>
            </a:r>
            <a:endParaRPr sz="900" dirty="0">
              <a:latin typeface="Times New Roman"/>
              <a:cs typeface="Times New Roman"/>
            </a:endParaRPr>
          </a:p>
          <a:p>
            <a:pPr marL="88265" marR="281940" indent="-74930">
              <a:lnSpc>
                <a:spcPct val="96300"/>
              </a:lnSpc>
              <a:spcBef>
                <a:spcPts val="85"/>
              </a:spcBef>
              <a:buFont typeface="Symbol"/>
              <a:buChar char=""/>
              <a:tabLst>
                <a:tab pos="88900" algn="l"/>
              </a:tabLst>
            </a:pPr>
            <a:r>
              <a:rPr sz="900" spc="-80" dirty="0">
                <a:latin typeface="Times New Roman"/>
                <a:cs typeface="Times New Roman"/>
              </a:rPr>
              <a:t>Departmen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School</a:t>
            </a:r>
            <a:r>
              <a:rPr sz="900" spc="-35" dirty="0">
                <a:latin typeface="Times New Roman"/>
                <a:cs typeface="Times New Roman"/>
              </a:rPr>
              <a:t>: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U</a:t>
            </a:r>
            <a:r>
              <a:rPr sz="900" spc="-85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academi</a:t>
            </a:r>
            <a:r>
              <a:rPr sz="900" spc="-55" dirty="0">
                <a:latin typeface="Times New Roman"/>
                <a:cs typeface="Times New Roman"/>
              </a:rPr>
              <a:t>c</a:t>
            </a:r>
            <a:r>
              <a:rPr sz="900" spc="-70" dirty="0">
                <a:latin typeface="Times New Roman"/>
                <a:cs typeface="Times New Roman"/>
              </a:rPr>
              <a:t> advisor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adviso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&amp;</a:t>
            </a:r>
            <a:r>
              <a:rPr sz="900" spc="-70" dirty="0">
                <a:latin typeface="Times New Roman"/>
                <a:cs typeface="Times New Roman"/>
              </a:rPr>
              <a:t> coordinato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4t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yea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studi</a:t>
            </a:r>
            <a:r>
              <a:rPr sz="900" spc="-60" dirty="0">
                <a:latin typeface="Times New Roman"/>
                <a:cs typeface="Times New Roman"/>
              </a:rPr>
              <a:t>o</a:t>
            </a:r>
            <a:r>
              <a:rPr sz="900" spc="-70" dirty="0">
                <a:latin typeface="Times New Roman"/>
                <a:cs typeface="Times New Roman"/>
              </a:rPr>
              <a:t> option, adviso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</a:t>
            </a:r>
            <a:r>
              <a:rPr sz="900" spc="-60" dirty="0">
                <a:latin typeface="Times New Roman"/>
                <a:cs typeface="Times New Roman"/>
              </a:rPr>
              <a:t>o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ASLA</a:t>
            </a:r>
            <a:r>
              <a:rPr sz="900" spc="-85" dirty="0">
                <a:latin typeface="Times New Roman"/>
                <a:cs typeface="Times New Roman"/>
              </a:rPr>
              <a:t>-V</a:t>
            </a:r>
            <a:r>
              <a:rPr sz="900" spc="-7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(studen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professiona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70" dirty="0">
                <a:latin typeface="Times New Roman"/>
                <a:cs typeface="Times New Roman"/>
              </a:rPr>
              <a:t> organization)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coordinato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8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senio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project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and</a:t>
            </a:r>
            <a:r>
              <a:rPr sz="900" spc="-70" dirty="0">
                <a:latin typeface="Times New Roman"/>
                <a:cs typeface="Times New Roman"/>
              </a:rPr>
              <a:t> competitio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fo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bes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senio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project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pee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revie</a:t>
            </a:r>
            <a:r>
              <a:rPr sz="900" spc="-85" dirty="0">
                <a:latin typeface="Times New Roman"/>
                <a:cs typeface="Times New Roman"/>
              </a:rPr>
              <a:t>w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facult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searc</a:t>
            </a:r>
            <a:r>
              <a:rPr sz="900" spc="-60" dirty="0">
                <a:latin typeface="Times New Roman"/>
                <a:cs typeface="Times New Roman"/>
              </a:rPr>
              <a:t>h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committees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U</a:t>
            </a:r>
            <a:r>
              <a:rPr sz="900" spc="-85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curriculum committe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(forme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chair)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graduat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curriculu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committe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(forme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chair)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8265" marR="361315" indent="-75565">
              <a:lnSpc>
                <a:spcPts val="1030"/>
              </a:lnSpc>
              <a:spcBef>
                <a:spcPts val="100"/>
              </a:spcBef>
              <a:buFont typeface="Symbol"/>
              <a:buChar char=""/>
              <a:tabLst>
                <a:tab pos="88900" algn="l"/>
              </a:tabLst>
            </a:pPr>
            <a:r>
              <a:rPr sz="900" spc="-75" dirty="0">
                <a:latin typeface="Times New Roman"/>
                <a:cs typeface="Times New Roman"/>
              </a:rPr>
              <a:t>College</a:t>
            </a:r>
            <a:r>
              <a:rPr sz="900" spc="-35" dirty="0">
                <a:latin typeface="Times New Roman"/>
                <a:cs typeface="Times New Roman"/>
              </a:rPr>
              <a:t>:</a:t>
            </a:r>
            <a:r>
              <a:rPr sz="900" spc="-70" dirty="0">
                <a:latin typeface="Times New Roman"/>
                <a:cs typeface="Times New Roman"/>
              </a:rPr>
              <a:t> Curriculu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Committee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Promotio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Tenur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Committee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V</a:t>
            </a:r>
            <a:r>
              <a:rPr sz="900" spc="-7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Desig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Consortium:</a:t>
            </a:r>
            <a:r>
              <a:rPr sz="900" spc="-85" dirty="0">
                <a:latin typeface="Times New Roman"/>
                <a:cs typeface="Times New Roman"/>
              </a:rPr>
              <a:t> membe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chair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CAU</a:t>
            </a:r>
            <a:r>
              <a:rPr sz="900" spc="-65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Multicultura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Af</a:t>
            </a:r>
            <a:r>
              <a:rPr sz="900" spc="-65" dirty="0">
                <a:latin typeface="Times New Roman"/>
                <a:cs typeface="Times New Roman"/>
              </a:rPr>
              <a:t>fair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Committee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8265" marR="258445" indent="-75565">
              <a:lnSpc>
                <a:spcPct val="96300"/>
              </a:lnSpc>
              <a:spcBef>
                <a:spcPts val="55"/>
              </a:spcBef>
              <a:buFont typeface="Symbol"/>
              <a:buChar char=""/>
              <a:tabLst>
                <a:tab pos="88900" algn="l"/>
              </a:tabLst>
            </a:pPr>
            <a:r>
              <a:rPr sz="900" spc="-70" dirty="0">
                <a:latin typeface="Times New Roman"/>
                <a:cs typeface="Times New Roman"/>
              </a:rPr>
              <a:t>University</a:t>
            </a:r>
            <a:r>
              <a:rPr sz="900" spc="-35" dirty="0">
                <a:latin typeface="Times New Roman"/>
                <a:cs typeface="Times New Roman"/>
              </a:rPr>
              <a:t>:</a:t>
            </a:r>
            <a:r>
              <a:rPr sz="900" spc="-65" dirty="0"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UOIP</a:t>
            </a:r>
            <a:r>
              <a:rPr sz="900" spc="-35" dirty="0">
                <a:latin typeface="Times New Roman"/>
                <a:cs typeface="Times New Roman"/>
              </a:rPr>
              <a:t>: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membe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&amp;</a:t>
            </a:r>
            <a:r>
              <a:rPr sz="900" spc="-70" dirty="0">
                <a:latin typeface="Times New Roman"/>
                <a:cs typeface="Times New Roman"/>
              </a:rPr>
              <a:t> chair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</a:t>
            </a:r>
            <a:r>
              <a:rPr sz="900" spc="-70" dirty="0">
                <a:latin typeface="Times New Roman"/>
                <a:cs typeface="Times New Roman"/>
              </a:rPr>
              <a:t>-autho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UOI</a:t>
            </a:r>
            <a:r>
              <a:rPr sz="900" spc="-65" dirty="0">
                <a:latin typeface="Times New Roman"/>
                <a:cs typeface="Times New Roman"/>
              </a:rPr>
              <a:t>P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whit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pape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engagemen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VT</a:t>
            </a:r>
            <a:r>
              <a:rPr sz="900" spc="-35" dirty="0">
                <a:latin typeface="Times New Roman"/>
                <a:cs typeface="Times New Roman"/>
              </a:rPr>
              <a:t>;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Core</a:t>
            </a:r>
            <a:r>
              <a:rPr sz="900" spc="-70" dirty="0">
                <a:latin typeface="Times New Roman"/>
                <a:cs typeface="Times New Roman"/>
              </a:rPr>
              <a:t> Curriculu</a:t>
            </a:r>
            <a:r>
              <a:rPr sz="900" spc="-95" dirty="0">
                <a:latin typeface="Times New Roman"/>
                <a:cs typeface="Times New Roman"/>
              </a:rPr>
              <a:t>m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Committee</a:t>
            </a:r>
            <a:r>
              <a:rPr sz="900" spc="-35" dirty="0">
                <a:latin typeface="Times New Roman"/>
                <a:cs typeface="Times New Roman"/>
              </a:rPr>
              <a:t>: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membe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5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&amp;</a:t>
            </a:r>
            <a:r>
              <a:rPr sz="900" spc="-70" dirty="0">
                <a:latin typeface="Times New Roman"/>
                <a:cs typeface="Times New Roman"/>
              </a:rPr>
              <a:t> chair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faculty</a:t>
            </a:r>
            <a:r>
              <a:rPr sz="900" spc="-65" dirty="0">
                <a:latin typeface="Times New Roman"/>
                <a:cs typeface="Times New Roman"/>
              </a:rPr>
              <a:t>-lea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fo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developmen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an</a:t>
            </a:r>
            <a:r>
              <a:rPr sz="900" spc="-60" dirty="0">
                <a:latin typeface="Times New Roman"/>
                <a:cs typeface="Times New Roman"/>
              </a:rPr>
              <a:t>d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implementatio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of</a:t>
            </a:r>
            <a:r>
              <a:rPr sz="900" spc="-65" dirty="0">
                <a:latin typeface="Times New Roman"/>
                <a:cs typeface="Times New Roman"/>
              </a:rPr>
              <a:t> universit</a:t>
            </a:r>
            <a:r>
              <a:rPr sz="900" spc="-85" dirty="0">
                <a:latin typeface="Times New Roman"/>
                <a:cs typeface="Times New Roman"/>
              </a:rPr>
              <a:t>y</a:t>
            </a:r>
            <a:r>
              <a:rPr sz="900" spc="-75" dirty="0">
                <a:latin typeface="Times New Roman"/>
                <a:cs typeface="Times New Roman"/>
              </a:rPr>
              <a:t>-wid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ViEW</a:t>
            </a:r>
            <a:r>
              <a:rPr sz="900" spc="-65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progra</a:t>
            </a:r>
            <a:r>
              <a:rPr sz="900" spc="-120" dirty="0">
                <a:latin typeface="Times New Roman"/>
                <a:cs typeface="Times New Roman"/>
              </a:rPr>
              <a:t>m</a:t>
            </a:r>
            <a:r>
              <a:rPr sz="900" spc="-35" dirty="0">
                <a:latin typeface="Times New Roman"/>
                <a:cs typeface="Times New Roman"/>
              </a:rPr>
              <a:t>;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Environmenta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Studie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Workin</a:t>
            </a:r>
            <a:r>
              <a:rPr sz="900" spc="-60" dirty="0">
                <a:latin typeface="Times New Roman"/>
                <a:cs typeface="Times New Roman"/>
              </a:rPr>
              <a:t>g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Group</a:t>
            </a:r>
            <a:r>
              <a:rPr sz="900" spc="-35" dirty="0">
                <a:latin typeface="Times New Roman"/>
                <a:cs typeface="Times New Roman"/>
              </a:rPr>
              <a:t>: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member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developed majo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&amp;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mino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Environmenta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70" dirty="0">
                <a:latin typeface="Times New Roman"/>
                <a:cs typeface="Times New Roman"/>
              </a:rPr>
              <a:t> Studies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  <a:p>
            <a:pPr marL="88265" marR="352425" indent="-75565">
              <a:lnSpc>
                <a:spcPts val="1030"/>
              </a:lnSpc>
              <a:spcBef>
                <a:spcPts val="100"/>
              </a:spcBef>
              <a:buFont typeface="Symbol"/>
              <a:buChar char=""/>
              <a:tabLst>
                <a:tab pos="88900" algn="l"/>
              </a:tabLst>
            </a:pPr>
            <a:r>
              <a:rPr sz="900" spc="-70" dirty="0">
                <a:latin typeface="Times New Roman"/>
                <a:cs typeface="Times New Roman"/>
              </a:rPr>
              <a:t>Professional</a:t>
            </a:r>
            <a:r>
              <a:rPr sz="900" spc="-35" dirty="0">
                <a:latin typeface="Times New Roman"/>
                <a:cs typeface="Times New Roman"/>
              </a:rPr>
              <a:t>: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V</a:t>
            </a:r>
            <a:r>
              <a:rPr sz="900" spc="-85" dirty="0">
                <a:latin typeface="Times New Roman"/>
                <a:cs typeface="Times New Roman"/>
              </a:rPr>
              <a:t>A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ASL</a:t>
            </a:r>
            <a:r>
              <a:rPr sz="900" spc="-85" dirty="0">
                <a:latin typeface="Times New Roman"/>
                <a:cs typeface="Times New Roman"/>
              </a:rPr>
              <a:t>A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liaiso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f</a:t>
            </a:r>
            <a:r>
              <a:rPr sz="900" spc="-85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r</a:t>
            </a:r>
            <a:r>
              <a:rPr sz="900" spc="-70" dirty="0">
                <a:latin typeface="Times New Roman"/>
                <a:cs typeface="Times New Roman"/>
              </a:rPr>
              <a:t> fa</a:t>
            </a:r>
            <a:r>
              <a:rPr sz="900" spc="-75" dirty="0">
                <a:latin typeface="Times New Roman"/>
                <a:cs typeface="Times New Roman"/>
              </a:rPr>
              <a:t>c</a:t>
            </a:r>
            <a:r>
              <a:rPr sz="900" spc="-85" dirty="0">
                <a:latin typeface="Times New Roman"/>
                <a:cs typeface="Times New Roman"/>
              </a:rPr>
              <a:t>u</a:t>
            </a:r>
            <a:r>
              <a:rPr sz="900" spc="-55" dirty="0">
                <a:latin typeface="Times New Roman"/>
                <a:cs typeface="Times New Roman"/>
              </a:rPr>
              <a:t>lt</a:t>
            </a:r>
            <a:r>
              <a:rPr sz="900" spc="-60" dirty="0">
                <a:latin typeface="Times New Roman"/>
                <a:cs typeface="Times New Roman"/>
              </a:rPr>
              <a:t>y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&amp;</a:t>
            </a:r>
            <a:r>
              <a:rPr sz="900" spc="-70" dirty="0">
                <a:latin typeface="Times New Roman"/>
                <a:cs typeface="Times New Roman"/>
              </a:rPr>
              <a:t> students</a:t>
            </a:r>
            <a:r>
              <a:rPr sz="900" spc="-35" dirty="0">
                <a:latin typeface="Times New Roman"/>
                <a:cs typeface="Times New Roman"/>
              </a:rPr>
              <a:t>;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CEL</a:t>
            </a:r>
            <a:r>
              <a:rPr sz="900" spc="-85" dirty="0">
                <a:latin typeface="Times New Roman"/>
                <a:cs typeface="Times New Roman"/>
              </a:rPr>
              <a:t>A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Desig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Educatio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&amp;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Pedagogy</a:t>
            </a:r>
            <a:r>
              <a:rPr sz="900" spc="-70" dirty="0">
                <a:latin typeface="Times New Roman"/>
                <a:cs typeface="Times New Roman"/>
              </a:rPr>
              <a:t> conferenc</a:t>
            </a:r>
            <a:r>
              <a:rPr sz="900" spc="-55" dirty="0">
                <a:latin typeface="Times New Roman"/>
                <a:cs typeface="Times New Roman"/>
              </a:rPr>
              <a:t>e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trac</a:t>
            </a:r>
            <a:r>
              <a:rPr sz="900" spc="-60" dirty="0">
                <a:latin typeface="Times New Roman"/>
                <a:cs typeface="Times New Roman"/>
              </a:rPr>
              <a:t>k</a:t>
            </a:r>
            <a:r>
              <a:rPr sz="900" spc="-70" dirty="0">
                <a:latin typeface="Times New Roman"/>
                <a:cs typeface="Times New Roman"/>
              </a:rPr>
              <a:t> chair</a:t>
            </a:r>
            <a:r>
              <a:rPr sz="900" spc="-35" dirty="0">
                <a:latin typeface="Times New Roman"/>
                <a:cs typeface="Times New Roman"/>
              </a:rPr>
              <a:t>;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IFL</a:t>
            </a:r>
            <a:r>
              <a:rPr sz="900" spc="-85" dirty="0">
                <a:latin typeface="Times New Roman"/>
                <a:cs typeface="Times New Roman"/>
              </a:rPr>
              <a:t>A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Educatio</a:t>
            </a:r>
            <a:r>
              <a:rPr sz="900" spc="-60" dirty="0">
                <a:latin typeface="Times New Roman"/>
                <a:cs typeface="Times New Roman"/>
              </a:rPr>
              <a:t>n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Committee</a:t>
            </a:r>
            <a:r>
              <a:rPr sz="900" spc="-30" dirty="0">
                <a:latin typeface="Times New Roman"/>
                <a:cs typeface="Times New Roman"/>
              </a:rPr>
              <a:t>,</a:t>
            </a:r>
            <a:r>
              <a:rPr sz="900" spc="-70" dirty="0">
                <a:latin typeface="Times New Roman"/>
                <a:cs typeface="Times New Roman"/>
              </a:rPr>
              <a:t> chair</a:t>
            </a:r>
            <a:r>
              <a:rPr sz="900" spc="-35" dirty="0">
                <a:latin typeface="Times New Roman"/>
                <a:cs typeface="Times New Roman"/>
              </a:rPr>
              <a:t>;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95" dirty="0">
                <a:latin typeface="Times New Roman"/>
                <a:cs typeface="Times New Roman"/>
              </a:rPr>
              <a:t>ASL</a:t>
            </a:r>
            <a:r>
              <a:rPr sz="900" spc="-85" dirty="0">
                <a:latin typeface="Times New Roman"/>
                <a:cs typeface="Times New Roman"/>
              </a:rPr>
              <a:t>A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105" dirty="0">
                <a:latin typeface="Times New Roman"/>
                <a:cs typeface="Times New Roman"/>
              </a:rPr>
              <a:t>V</a:t>
            </a:r>
            <a:r>
              <a:rPr sz="900" spc="-65" dirty="0">
                <a:latin typeface="Times New Roman"/>
                <a:cs typeface="Times New Roman"/>
              </a:rPr>
              <a:t>P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o</a:t>
            </a:r>
            <a:r>
              <a:rPr sz="900" spc="-40" dirty="0">
                <a:latin typeface="Times New Roman"/>
                <a:cs typeface="Times New Roman"/>
              </a:rPr>
              <a:t>f</a:t>
            </a:r>
            <a:r>
              <a:rPr sz="900" spc="-7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Educatio</a:t>
            </a:r>
            <a:r>
              <a:rPr sz="900" spc="-85" dirty="0">
                <a:latin typeface="Times New Roman"/>
                <a:cs typeface="Times New Roman"/>
              </a:rPr>
              <a:t>n</a:t>
            </a:r>
            <a:r>
              <a:rPr sz="900" spc="-3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7800" y="1524000"/>
            <a:ext cx="45720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0299"/>
              </a:lnSpc>
              <a:tabLst>
                <a:tab pos="1676400" algn="l"/>
              </a:tabLst>
            </a:pPr>
            <a:r>
              <a:rPr sz="1800" spc="-5" dirty="0">
                <a:solidFill>
                  <a:srgbClr val="C95F2B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e full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titles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 befor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e relying 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n</a:t>
            </a:r>
            <a:r>
              <a:rPr lang="en-US" sz="1800" b="1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acronym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s</a:t>
            </a:r>
            <a:r>
              <a:rPr lang="en-US" sz="1800" b="1" dirty="0">
                <a:solidFill>
                  <a:srgbClr val="C95F2B"/>
                </a:solidFill>
                <a:latin typeface="Arial"/>
                <a:cs typeface="Arial"/>
              </a:rPr>
              <a:t>.</a:t>
            </a:r>
          </a:p>
          <a:p>
            <a:pPr marL="241300" marR="5080" indent="-228600">
              <a:lnSpc>
                <a:spcPct val="100299"/>
              </a:lnSpc>
              <a:tabLst>
                <a:tab pos="1676400" algn="l"/>
              </a:tabLst>
            </a:pPr>
            <a:endParaRPr lang="en-US" b="1" dirty="0">
              <a:solidFill>
                <a:srgbClr val="C95F2B"/>
              </a:solidFill>
              <a:latin typeface="Arial"/>
              <a:cs typeface="Arial"/>
            </a:endParaRPr>
          </a:p>
          <a:p>
            <a:pPr marL="241300" marR="5080" indent="-228600">
              <a:lnSpc>
                <a:spcPct val="100299"/>
              </a:lnSpc>
              <a:tabLst>
                <a:tab pos="1676400" algn="l"/>
              </a:tabLst>
            </a:pPr>
            <a:endParaRPr lang="en-US" b="1" dirty="0">
              <a:solidFill>
                <a:srgbClr val="C95F2B"/>
              </a:solidFill>
              <a:latin typeface="Arial"/>
              <a:cs typeface="Arial"/>
            </a:endParaRPr>
          </a:p>
          <a:p>
            <a:pPr marL="241300" marR="5080" indent="-228600">
              <a:lnSpc>
                <a:spcPct val="100299"/>
              </a:lnSpc>
              <a:tabLst>
                <a:tab pos="1676400" algn="l"/>
              </a:tabLst>
            </a:pPr>
            <a:r>
              <a:rPr lang="en-US" sz="1800" b="1" dirty="0">
                <a:solidFill>
                  <a:srgbClr val="C95F2B"/>
                </a:solidFill>
                <a:latin typeface="Arial"/>
                <a:cs typeface="Arial"/>
              </a:rPr>
              <a:t>Use action verbs and numbers 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30845" y="3687952"/>
            <a:ext cx="30327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95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5793" y="918922"/>
            <a:ext cx="3710304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7740">
              <a:lnSpc>
                <a:spcPts val="1065"/>
              </a:lnSpc>
            </a:pPr>
            <a:r>
              <a:rPr sz="900" b="1" spc="-55" dirty="0">
                <a:latin typeface="Times New Roman"/>
                <a:cs typeface="Times New Roman"/>
              </a:rPr>
              <a:t>I</a:t>
            </a:r>
            <a:r>
              <a:rPr sz="900" b="1" spc="-35" dirty="0">
                <a:latin typeface="Times New Roman"/>
                <a:cs typeface="Times New Roman"/>
              </a:rPr>
              <a:t>.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0" dirty="0">
                <a:latin typeface="Times New Roman"/>
                <a:cs typeface="Times New Roman"/>
              </a:rPr>
              <a:t>Distinctive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Contribution</a:t>
            </a:r>
            <a:r>
              <a:rPr sz="900" b="1" spc="-50" dirty="0">
                <a:latin typeface="Times New Roman"/>
                <a:cs typeface="Times New Roman"/>
              </a:rPr>
              <a:t>s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and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Achievements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65"/>
              </a:lnSpc>
            </a:pPr>
            <a:r>
              <a:rPr sz="900" b="1" spc="-70" dirty="0">
                <a:latin typeface="Times New Roman"/>
                <a:cs typeface="Times New Roman"/>
              </a:rPr>
              <a:t>Honors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and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100" dirty="0">
                <a:latin typeface="Times New Roman"/>
                <a:cs typeface="Times New Roman"/>
              </a:rPr>
              <a:t>A</a:t>
            </a:r>
            <a:r>
              <a:rPr sz="900" b="1" spc="-70" dirty="0">
                <a:latin typeface="Times New Roman"/>
                <a:cs typeface="Times New Roman"/>
              </a:rPr>
              <a:t>wards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Recognizing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and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Supportin</a:t>
            </a:r>
            <a:r>
              <a:rPr sz="900" b="1" spc="-65" dirty="0">
                <a:latin typeface="Times New Roman"/>
                <a:cs typeface="Times New Roman"/>
              </a:rPr>
              <a:t>g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85" dirty="0">
                <a:latin typeface="Times New Roman"/>
                <a:cs typeface="Times New Roman"/>
              </a:rPr>
              <a:t>E</a:t>
            </a:r>
            <a:r>
              <a:rPr sz="900" b="1" spc="-70" dirty="0">
                <a:latin typeface="Times New Roman"/>
                <a:cs typeface="Times New Roman"/>
              </a:rPr>
              <a:t>x</a:t>
            </a:r>
            <a:r>
              <a:rPr sz="900" b="1" spc="-55" dirty="0">
                <a:latin typeface="Times New Roman"/>
                <a:cs typeface="Times New Roman"/>
              </a:rPr>
              <a:t>cellence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55" dirty="0">
                <a:latin typeface="Times New Roman"/>
                <a:cs typeface="Times New Roman"/>
              </a:rPr>
              <a:t>in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Teaching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and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Learning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5793" y="1196261"/>
            <a:ext cx="3805554" cy="232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 indent="-148590">
              <a:lnSpc>
                <a:spcPct val="100000"/>
              </a:lnSpc>
              <a:buFont typeface="Symbol"/>
              <a:buChar char=""/>
              <a:tabLst>
                <a:tab pos="161925" algn="l"/>
              </a:tabLst>
            </a:pPr>
            <a:r>
              <a:rPr sz="900" spc="-50" dirty="0">
                <a:latin typeface="Times New Roman"/>
                <a:cs typeface="Times New Roman"/>
              </a:rPr>
              <a:t>Certificate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Teaching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Excellence,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College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Art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Science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–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2001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&amp;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2013</a:t>
            </a:r>
            <a:endParaRPr sz="900" dirty="0">
              <a:latin typeface="Times New Roman"/>
              <a:cs typeface="Times New Roman"/>
            </a:endParaRPr>
          </a:p>
          <a:p>
            <a:pPr marL="161290" marR="527685" indent="-148590">
              <a:lnSpc>
                <a:spcPts val="1050"/>
              </a:lnSpc>
              <a:spcBef>
                <a:spcPts val="10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Progra</a:t>
            </a:r>
            <a:r>
              <a:rPr sz="900" spc="-100" dirty="0">
                <a:latin typeface="Times New Roman"/>
                <a:cs typeface="Times New Roman"/>
              </a:rPr>
              <a:t>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Excellence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Awar</a:t>
            </a:r>
            <a:r>
              <a:rPr sz="900" spc="-65" dirty="0">
                <a:latin typeface="Times New Roman"/>
                <a:cs typeface="Times New Roman"/>
              </a:rPr>
              <a:t>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from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the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Basic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Course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Divisio</a:t>
            </a:r>
            <a:r>
              <a:rPr sz="900" spc="-65" dirty="0">
                <a:latin typeface="Times New Roman"/>
                <a:cs typeface="Times New Roman"/>
              </a:rPr>
              <a:t>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the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80" dirty="0">
                <a:latin typeface="Times New Roman"/>
                <a:cs typeface="Times New Roman"/>
              </a:rPr>
              <a:t>Na</a:t>
            </a:r>
            <a:r>
              <a:rPr sz="900" spc="-50" dirty="0">
                <a:latin typeface="Times New Roman"/>
                <a:cs typeface="Times New Roman"/>
              </a:rPr>
              <a:t>tional</a:t>
            </a:r>
            <a:r>
              <a:rPr sz="900" spc="-65" dirty="0">
                <a:latin typeface="Times New Roman"/>
                <a:cs typeface="Times New Roman"/>
              </a:rPr>
              <a:t> Communication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Association</a:t>
            </a:r>
            <a:r>
              <a:rPr sz="900" spc="-35" dirty="0">
                <a:latin typeface="Times New Roman"/>
                <a:cs typeface="Times New Roman"/>
              </a:rPr>
              <a:t>;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courses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designed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by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nominee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–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2012</a:t>
            </a:r>
            <a:endParaRPr sz="900" dirty="0">
              <a:latin typeface="Times New Roman"/>
              <a:cs typeface="Times New Roman"/>
            </a:endParaRPr>
          </a:p>
          <a:p>
            <a:pPr marL="161290" marR="20955" indent="-148590" algn="just">
              <a:lnSpc>
                <a:spcPts val="1050"/>
              </a:lnSpc>
              <a:spcBef>
                <a:spcPts val="85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75" dirty="0">
                <a:latin typeface="Times New Roman"/>
                <a:cs typeface="Times New Roman"/>
              </a:rPr>
              <a:t>Award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from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Communication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Centers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Sectio</a:t>
            </a:r>
            <a:r>
              <a:rPr sz="900" spc="-65" dirty="0">
                <a:latin typeface="Times New Roman"/>
                <a:cs typeface="Times New Roman"/>
              </a:rPr>
              <a:t>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Nationa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Communication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Associatio</a:t>
            </a:r>
            <a:r>
              <a:rPr sz="900" spc="-65" dirty="0">
                <a:latin typeface="Times New Roman"/>
                <a:cs typeface="Times New Roman"/>
              </a:rPr>
              <a:t>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wor</a:t>
            </a:r>
            <a:r>
              <a:rPr sz="900" spc="-65" dirty="0">
                <a:latin typeface="Times New Roman"/>
                <a:cs typeface="Times New Roman"/>
              </a:rPr>
              <a:t>k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in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suppor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students</a:t>
            </a:r>
            <a:r>
              <a:rPr sz="900" spc="-45" dirty="0">
                <a:latin typeface="Times New Roman"/>
                <a:cs typeface="Times New Roman"/>
              </a:rPr>
              <a:t>’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oral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communication: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Service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Awar</a:t>
            </a:r>
            <a:r>
              <a:rPr sz="900" spc="-65" dirty="0">
                <a:latin typeface="Times New Roman"/>
                <a:cs typeface="Times New Roman"/>
              </a:rPr>
              <a:t>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(recipient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twice);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Preston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Leadership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Awar</a:t>
            </a:r>
            <a:r>
              <a:rPr sz="900" spc="-65" dirty="0">
                <a:latin typeface="Times New Roman"/>
                <a:cs typeface="Times New Roman"/>
              </a:rPr>
              <a:t>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named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nominee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awarded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annually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at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national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conference</a:t>
            </a:r>
            <a:endParaRPr sz="900" dirty="0">
              <a:latin typeface="Times New Roman"/>
              <a:cs typeface="Times New Roman"/>
            </a:endParaRPr>
          </a:p>
          <a:p>
            <a:pPr marL="161290" marR="48260" indent="-148590">
              <a:lnSpc>
                <a:spcPts val="1050"/>
              </a:lnSpc>
              <a:spcBef>
                <a:spcPts val="85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Exemplary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Departmen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Awar</a:t>
            </a:r>
            <a:r>
              <a:rPr sz="900" spc="-65" dirty="0">
                <a:latin typeface="Times New Roman"/>
                <a:cs typeface="Times New Roman"/>
              </a:rPr>
              <a:t>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Introductory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Courses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--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COMM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1015-16,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designed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900" spc="-50" dirty="0">
                <a:solidFill>
                  <a:srgbClr val="FF0000"/>
                </a:solidFill>
                <a:latin typeface="Times New Roman"/>
                <a:cs typeface="Times New Roman"/>
              </a:rPr>
              <a:t> directed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by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nominee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--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2006</a:t>
            </a:r>
            <a:endParaRPr sz="900" dirty="0">
              <a:latin typeface="Times New Roman"/>
              <a:cs typeface="Times New Roman"/>
            </a:endParaRPr>
          </a:p>
          <a:p>
            <a:pPr marL="161290" marR="5080" indent="-148590">
              <a:lnSpc>
                <a:spcPts val="1050"/>
              </a:lnSpc>
              <a:spcBef>
                <a:spcPts val="7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XCalibe</a:t>
            </a:r>
            <a:r>
              <a:rPr sz="900" spc="-45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Certificate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Excellence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–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(1)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Teaching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wit</a:t>
            </a:r>
            <a:r>
              <a:rPr sz="900" spc="-65" dirty="0">
                <a:latin typeface="Times New Roman"/>
                <a:cs typeface="Times New Roman"/>
              </a:rPr>
              <a:t>h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Technology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(Honorable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Mention</a:t>
            </a:r>
            <a:r>
              <a:rPr sz="900" spc="-45" dirty="0">
                <a:latin typeface="Times New Roman"/>
                <a:cs typeface="Times New Roman"/>
              </a:rPr>
              <a:t>)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–</a:t>
            </a:r>
            <a:r>
              <a:rPr sz="900" spc="-55" dirty="0">
                <a:latin typeface="Times New Roman"/>
                <a:cs typeface="Times New Roman"/>
              </a:rPr>
              <a:t> 2007;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(2)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Exemplary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wor</a:t>
            </a:r>
            <a:r>
              <a:rPr sz="900" spc="-65" dirty="0">
                <a:latin typeface="Times New Roman"/>
                <a:cs typeface="Times New Roman"/>
              </a:rPr>
              <a:t>k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Teaching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wit</a:t>
            </a:r>
            <a:r>
              <a:rPr sz="900" spc="-65" dirty="0">
                <a:latin typeface="Times New Roman"/>
                <a:cs typeface="Times New Roman"/>
              </a:rPr>
              <a:t>h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Team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--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2005</a:t>
            </a:r>
            <a:endParaRPr sz="900" dirty="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Commendation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Exceptional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Leadership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Service</a:t>
            </a:r>
            <a:r>
              <a:rPr sz="900" spc="-35" dirty="0">
                <a:latin typeface="Times New Roman"/>
                <a:cs typeface="Times New Roman"/>
              </a:rPr>
              <a:t>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CEUT,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2003</a:t>
            </a:r>
            <a:endParaRPr sz="900" dirty="0">
              <a:latin typeface="Times New Roman"/>
              <a:cs typeface="Times New Roman"/>
            </a:endParaRPr>
          </a:p>
          <a:p>
            <a:pPr marL="161290" marR="274955" indent="-148590">
              <a:lnSpc>
                <a:spcPts val="1050"/>
              </a:lnSpc>
              <a:spcBef>
                <a:spcPts val="10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70" dirty="0">
                <a:latin typeface="Times New Roman"/>
                <a:cs typeface="Times New Roman"/>
              </a:rPr>
              <a:t>Gran</a:t>
            </a:r>
            <a:r>
              <a:rPr sz="900" spc="-65" dirty="0">
                <a:latin typeface="Times New Roman"/>
                <a:cs typeface="Times New Roman"/>
              </a:rPr>
              <a:t>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Awar</a:t>
            </a:r>
            <a:r>
              <a:rPr sz="900" spc="-65" dirty="0">
                <a:latin typeface="Times New Roman"/>
                <a:cs typeface="Times New Roman"/>
              </a:rPr>
              <a:t>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Innovation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from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the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Professiona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Organizationa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Development</a:t>
            </a:r>
            <a:r>
              <a:rPr sz="900" spc="-65" dirty="0">
                <a:latin typeface="Times New Roman"/>
                <a:cs typeface="Times New Roman"/>
              </a:rPr>
              <a:t> Network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in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Highe</a:t>
            </a:r>
            <a:r>
              <a:rPr sz="900" spc="-45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Education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(national)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faculty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development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strateg</a:t>
            </a:r>
            <a:r>
              <a:rPr sz="900" spc="-65" dirty="0">
                <a:latin typeface="Times New Roman"/>
                <a:cs typeface="Times New Roman"/>
              </a:rPr>
              <a:t>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--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2002</a:t>
            </a:r>
            <a:endParaRPr sz="900" dirty="0">
              <a:latin typeface="Times New Roman"/>
              <a:cs typeface="Times New Roman"/>
            </a:endParaRPr>
          </a:p>
          <a:p>
            <a:pPr marL="161290" marR="64769" indent="-148590">
              <a:lnSpc>
                <a:spcPts val="1050"/>
              </a:lnSpc>
              <a:spcBef>
                <a:spcPts val="85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55" dirty="0">
                <a:latin typeface="Times New Roman"/>
                <a:cs typeface="Times New Roman"/>
              </a:rPr>
              <a:t>Individual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collaborative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grants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awarded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suppor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course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design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curriculum</a:t>
            </a:r>
            <a:r>
              <a:rPr sz="900" spc="-55" dirty="0">
                <a:latin typeface="Times New Roman"/>
                <a:cs typeface="Times New Roman"/>
              </a:rPr>
              <a:t> innovation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from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Office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Academi</a:t>
            </a:r>
            <a:r>
              <a:rPr sz="900" spc="-60" dirty="0">
                <a:latin typeface="Times New Roman"/>
                <a:cs typeface="Times New Roman"/>
              </a:rPr>
              <a:t>c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Assessmen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(2),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Office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the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Provos</a:t>
            </a:r>
            <a:r>
              <a:rPr sz="900" spc="-35" dirty="0">
                <a:latin typeface="Times New Roman"/>
                <a:cs typeface="Times New Roman"/>
              </a:rPr>
              <a:t>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(2),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Center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55" dirty="0">
                <a:latin typeface="Times New Roman"/>
                <a:cs typeface="Times New Roman"/>
              </a:rPr>
              <a:t> Excellence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in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Undergraduat</a:t>
            </a:r>
            <a:r>
              <a:rPr sz="900" spc="-60" dirty="0">
                <a:latin typeface="Times New Roman"/>
                <a:cs typeface="Times New Roman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Teaching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(8)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–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Total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grants: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$48,962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381" y="3532434"/>
            <a:ext cx="3896995" cy="3828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60" dirty="0">
                <a:latin typeface="Times New Roman"/>
                <a:cs typeface="Times New Roman"/>
              </a:rPr>
              <a:t>Pedagogical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and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Curricula</a:t>
            </a:r>
            <a:r>
              <a:rPr sz="900" b="1" spc="-60" dirty="0">
                <a:latin typeface="Times New Roman"/>
                <a:cs typeface="Times New Roman"/>
              </a:rPr>
              <a:t>r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Innovation</a:t>
            </a:r>
            <a:r>
              <a:rPr sz="900" b="1" spc="-50" dirty="0">
                <a:latin typeface="Times New Roman"/>
                <a:cs typeface="Times New Roman"/>
              </a:rPr>
              <a:t>s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5" dirty="0">
                <a:latin typeface="Times New Roman"/>
                <a:cs typeface="Times New Roman"/>
              </a:rPr>
              <a:t>to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0" dirty="0">
                <a:latin typeface="Times New Roman"/>
                <a:cs typeface="Times New Roman"/>
              </a:rPr>
              <a:t>the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Undergraduat</a:t>
            </a:r>
            <a:r>
              <a:rPr sz="900" b="1" spc="-60" dirty="0">
                <a:latin typeface="Times New Roman"/>
                <a:cs typeface="Times New Roman"/>
              </a:rPr>
              <a:t>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Teaching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0" dirty="0">
                <a:latin typeface="Times New Roman"/>
                <a:cs typeface="Times New Roman"/>
              </a:rPr>
              <a:t>Mission</a:t>
            </a:r>
            <a:endParaRPr sz="900" dirty="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Designed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implemented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curren</a:t>
            </a:r>
            <a:r>
              <a:rPr sz="900" spc="-4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900" spc="-50" dirty="0">
                <a:solidFill>
                  <a:srgbClr val="FF0000"/>
                </a:solidFill>
                <a:latin typeface="Times New Roman"/>
                <a:cs typeface="Times New Roman"/>
              </a:rPr>
              <a:t>ly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FF0000"/>
                </a:solidFill>
                <a:latin typeface="Times New Roman"/>
                <a:cs typeface="Times New Roman"/>
              </a:rPr>
              <a:t>direct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Communication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Skill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I&amp;II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(COMM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1015-16)</a:t>
            </a:r>
            <a:endParaRPr sz="900" dirty="0">
              <a:latin typeface="Times New Roman"/>
              <a:cs typeface="Times New Roman"/>
            </a:endParaRPr>
          </a:p>
          <a:p>
            <a:pPr marL="161290" marR="5080" indent="-148590">
              <a:lnSpc>
                <a:spcPts val="1050"/>
              </a:lnSpc>
              <a:spcBef>
                <a:spcPts val="10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Designed</a:t>
            </a:r>
            <a:r>
              <a:rPr sz="900" spc="-35" dirty="0">
                <a:latin typeface="Times New Roman"/>
                <a:cs typeface="Times New Roman"/>
              </a:rPr>
              <a:t>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implemented,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currently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direct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CommLab,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speakin</a:t>
            </a:r>
            <a:r>
              <a:rPr sz="900" spc="-65" dirty="0">
                <a:latin typeface="Times New Roman"/>
                <a:cs typeface="Times New Roman"/>
              </a:rPr>
              <a:t>g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center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student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across</a:t>
            </a:r>
            <a:r>
              <a:rPr sz="900" spc="-50" dirty="0">
                <a:latin typeface="Times New Roman"/>
                <a:cs typeface="Times New Roman"/>
              </a:rPr>
              <a:t> disciplines,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housed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in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Newma</a:t>
            </a:r>
            <a:r>
              <a:rPr sz="900" spc="-65" dirty="0">
                <a:latin typeface="Times New Roman"/>
                <a:cs typeface="Times New Roman"/>
              </a:rPr>
              <a:t>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Library</a:t>
            </a:r>
            <a:endParaRPr sz="900" dirty="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0" dirty="0">
                <a:latin typeface="Times New Roman"/>
                <a:cs typeface="Times New Roman"/>
              </a:rPr>
              <a:t>Designed,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implemented,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directed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hybrid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model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Public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Speaking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(COMM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2004)</a:t>
            </a:r>
            <a:endParaRPr sz="900" dirty="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Designed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implemented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online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model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Interpersonal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Communication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(COMM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3124)</a:t>
            </a:r>
            <a:endParaRPr sz="900" dirty="0">
              <a:latin typeface="Times New Roman"/>
              <a:cs typeface="Times New Roman"/>
            </a:endParaRPr>
          </a:p>
          <a:p>
            <a:pPr marL="161290" marR="112395" indent="-148590">
              <a:lnSpc>
                <a:spcPts val="1050"/>
              </a:lnSpc>
              <a:spcBef>
                <a:spcPts val="10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Designed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implemented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roup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Processe</a:t>
            </a:r>
            <a:r>
              <a:rPr sz="900" spc="-5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Presentatio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(COMM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3164)--1-credit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co-</a:t>
            </a:r>
            <a:r>
              <a:rPr sz="900" spc="-50" dirty="0">
                <a:latin typeface="Times New Roman"/>
                <a:cs typeface="Times New Roman"/>
              </a:rPr>
              <a:t> requisite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course</a:t>
            </a:r>
            <a:endParaRPr sz="900" dirty="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Designed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implemented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stud</a:t>
            </a:r>
            <a:r>
              <a:rPr sz="900" spc="-65" dirty="0">
                <a:latin typeface="Times New Roman"/>
                <a:cs typeface="Times New Roman"/>
              </a:rPr>
              <a:t>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abroad: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International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Perspective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Communication</a:t>
            </a:r>
            <a:endParaRPr sz="900" dirty="0">
              <a:latin typeface="Times New Roman"/>
              <a:cs typeface="Times New Roman"/>
            </a:endParaRPr>
          </a:p>
          <a:p>
            <a:pPr marL="161290" indent="-148590">
              <a:lnSpc>
                <a:spcPts val="1065"/>
              </a:lnSpc>
              <a:spcBef>
                <a:spcPts val="4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0" dirty="0">
                <a:latin typeface="Times New Roman"/>
                <a:cs typeface="Times New Roman"/>
              </a:rPr>
              <a:t>Created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implement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procedures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department’s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new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Center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Advising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Support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ts val="1065"/>
              </a:lnSpc>
            </a:pPr>
            <a:r>
              <a:rPr sz="900" b="1" spc="-60" dirty="0">
                <a:latin typeface="Times New Roman"/>
                <a:cs typeface="Times New Roman"/>
              </a:rPr>
              <a:t>Pedagogical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and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Curricula</a:t>
            </a:r>
            <a:r>
              <a:rPr sz="900" b="1" spc="-60" dirty="0">
                <a:latin typeface="Times New Roman"/>
                <a:cs typeface="Times New Roman"/>
              </a:rPr>
              <a:t>r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Innovation</a:t>
            </a:r>
            <a:r>
              <a:rPr sz="900" b="1" spc="-55" dirty="0">
                <a:latin typeface="Times New Roman"/>
                <a:cs typeface="Times New Roman"/>
              </a:rPr>
              <a:t>s--Faculty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75" dirty="0">
                <a:latin typeface="Times New Roman"/>
                <a:cs typeface="Times New Roman"/>
              </a:rPr>
              <a:t>Developmen</a:t>
            </a:r>
            <a:r>
              <a:rPr sz="900" b="1" spc="-45" dirty="0">
                <a:latin typeface="Times New Roman"/>
                <a:cs typeface="Times New Roman"/>
              </a:rPr>
              <a:t>t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and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Graduate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Teaching</a:t>
            </a:r>
            <a:endParaRPr sz="900" dirty="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Designed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implemented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GT</a:t>
            </a:r>
            <a:r>
              <a:rPr sz="900" spc="-9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training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pr</a:t>
            </a:r>
            <a:r>
              <a:rPr sz="900" spc="-70" dirty="0">
                <a:latin typeface="Times New Roman"/>
                <a:cs typeface="Times New Roman"/>
              </a:rPr>
              <a:t>o</a:t>
            </a:r>
            <a:r>
              <a:rPr sz="900" spc="-60" dirty="0">
                <a:latin typeface="Times New Roman"/>
                <a:cs typeface="Times New Roman"/>
              </a:rPr>
              <a:t>gram,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including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Orientatio</a:t>
            </a:r>
            <a:r>
              <a:rPr sz="900" spc="-65" dirty="0">
                <a:latin typeface="Times New Roman"/>
                <a:cs typeface="Times New Roman"/>
              </a:rPr>
              <a:t>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seminars</a:t>
            </a:r>
            <a:endParaRPr sz="900" dirty="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Designed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implemented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COMM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Pedagog</a:t>
            </a:r>
            <a:r>
              <a:rPr sz="900" spc="-65" dirty="0">
                <a:latin typeface="Times New Roman"/>
                <a:cs typeface="Times New Roman"/>
              </a:rPr>
              <a:t>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course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graduate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students</a:t>
            </a:r>
            <a:endParaRPr sz="900" dirty="0">
              <a:latin typeface="Times New Roman"/>
              <a:cs typeface="Times New Roman"/>
            </a:endParaRPr>
          </a:p>
          <a:p>
            <a:pPr marL="161290" marR="71120" indent="-148590">
              <a:lnSpc>
                <a:spcPct val="97700"/>
              </a:lnSpc>
              <a:spcBef>
                <a:spcPts val="65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Designed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implemented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numerous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faculty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development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programs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faculty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across</a:t>
            </a:r>
            <a:r>
              <a:rPr sz="900" spc="-65" dirty="0">
                <a:latin typeface="Times New Roman"/>
                <a:cs typeface="Times New Roman"/>
              </a:rPr>
              <a:t> campu</a:t>
            </a:r>
            <a:r>
              <a:rPr sz="900" spc="-55" dirty="0">
                <a:latin typeface="Times New Roman"/>
                <a:cs typeface="Times New Roman"/>
              </a:rPr>
              <a:t>s</a:t>
            </a:r>
            <a:r>
              <a:rPr sz="900" spc="-35" dirty="0">
                <a:latin typeface="Times New Roman"/>
                <a:cs typeface="Times New Roman"/>
              </a:rPr>
              <a:t>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including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wee</a:t>
            </a:r>
            <a:r>
              <a:rPr sz="900" spc="-55" dirty="0">
                <a:latin typeface="Times New Roman"/>
                <a:cs typeface="Times New Roman"/>
              </a:rPr>
              <a:t>k-long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Summe</a:t>
            </a:r>
            <a:r>
              <a:rPr sz="900" spc="-45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Writing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Workshops,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GT</a:t>
            </a:r>
            <a:r>
              <a:rPr sz="900" spc="-95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Seminars</a:t>
            </a:r>
            <a:r>
              <a:rPr sz="900" spc="-35" dirty="0">
                <a:latin typeface="Times New Roman"/>
                <a:cs typeface="Times New Roman"/>
              </a:rPr>
              <a:t>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workshops</a:t>
            </a:r>
            <a:r>
              <a:rPr sz="900" spc="-4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for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CEUT,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Universit</a:t>
            </a:r>
            <a:r>
              <a:rPr sz="900" spc="-65" dirty="0">
                <a:latin typeface="Times New Roman"/>
                <a:cs typeface="Times New Roman"/>
              </a:rPr>
              <a:t>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Writing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Program</a:t>
            </a:r>
            <a:r>
              <a:rPr sz="900" spc="-35" dirty="0">
                <a:latin typeface="Times New Roman"/>
                <a:cs typeface="Times New Roman"/>
              </a:rPr>
              <a:t>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5" dirty="0">
                <a:latin typeface="Times New Roman"/>
                <a:cs typeface="Times New Roman"/>
              </a:rPr>
              <a:t>FDI</a:t>
            </a:r>
            <a:r>
              <a:rPr sz="900" spc="-35" dirty="0">
                <a:latin typeface="Times New Roman"/>
                <a:cs typeface="Times New Roman"/>
              </a:rPr>
              <a:t>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Graduat</a:t>
            </a:r>
            <a:r>
              <a:rPr sz="900" spc="-60" dirty="0">
                <a:latin typeface="Times New Roman"/>
                <a:cs typeface="Times New Roman"/>
              </a:rPr>
              <a:t>e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Schoo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Orientation</a:t>
            </a:r>
            <a:r>
              <a:rPr sz="900" spc="-35" dirty="0">
                <a:latin typeface="Times New Roman"/>
                <a:cs typeface="Times New Roman"/>
              </a:rPr>
              <a:t>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Assessment</a:t>
            </a:r>
            <a:endParaRPr sz="900" dirty="0">
              <a:latin typeface="Times New Roman"/>
              <a:cs typeface="Times New Roman"/>
            </a:endParaRPr>
          </a:p>
          <a:p>
            <a:pPr marL="161290" marR="53975" indent="-148590">
              <a:lnSpc>
                <a:spcPts val="1060"/>
              </a:lnSpc>
              <a:spcBef>
                <a:spcPts val="9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100" dirty="0">
                <a:latin typeface="Times New Roman"/>
                <a:cs typeface="Times New Roman"/>
              </a:rPr>
              <a:t>A</a:t>
            </a:r>
            <a:r>
              <a:rPr sz="900" spc="-50" dirty="0">
                <a:latin typeface="Times New Roman"/>
                <a:cs typeface="Times New Roman"/>
              </a:rPr>
              <a:t>s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chair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of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90" dirty="0">
                <a:latin typeface="Times New Roman"/>
                <a:cs typeface="Times New Roman"/>
              </a:rPr>
              <a:t>UCCLE</a:t>
            </a:r>
            <a:r>
              <a:rPr sz="900" spc="-35" dirty="0">
                <a:latin typeface="Times New Roman"/>
                <a:cs typeface="Times New Roman"/>
              </a:rPr>
              <a:t>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designed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and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hosted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tw</a:t>
            </a:r>
            <a:r>
              <a:rPr sz="900" spc="-70" dirty="0">
                <a:latin typeface="Times New Roman"/>
                <a:cs typeface="Times New Roman"/>
              </a:rPr>
              <a:t>o</a:t>
            </a:r>
            <a:r>
              <a:rPr sz="900" spc="-50" dirty="0">
                <a:latin typeface="Times New Roman"/>
                <a:cs typeface="Times New Roman"/>
              </a:rPr>
              <a:t>-part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Symposiu</a:t>
            </a:r>
            <a:r>
              <a:rPr sz="900" spc="-100" dirty="0">
                <a:latin typeface="Times New Roman"/>
                <a:cs typeface="Times New Roman"/>
              </a:rPr>
              <a:t>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on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70" dirty="0">
                <a:latin typeface="Times New Roman"/>
                <a:cs typeface="Times New Roman"/>
              </a:rPr>
              <a:t>Genera</a:t>
            </a:r>
            <a:r>
              <a:rPr sz="900" spc="-35" dirty="0">
                <a:latin typeface="Times New Roman"/>
                <a:cs typeface="Times New Roman"/>
              </a:rPr>
              <a:t>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Education,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2010;</a:t>
            </a:r>
            <a:r>
              <a:rPr sz="900" spc="-50" dirty="0">
                <a:latin typeface="Times New Roman"/>
                <a:cs typeface="Times New Roman"/>
              </a:rPr>
              <a:t> invited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guest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speake</a:t>
            </a:r>
            <a:r>
              <a:rPr sz="900" spc="-45" dirty="0">
                <a:latin typeface="Times New Roman"/>
                <a:cs typeface="Times New Roman"/>
              </a:rPr>
              <a:t>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from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100" dirty="0">
                <a:latin typeface="Times New Roman"/>
                <a:cs typeface="Times New Roman"/>
              </a:rPr>
              <a:t>AAC&amp;U</a:t>
            </a:r>
            <a:r>
              <a:rPr sz="900" spc="-35" dirty="0">
                <a:latin typeface="Times New Roman"/>
                <a:cs typeface="Times New Roman"/>
              </a:rPr>
              <a:t>;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80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faculty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participated.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ts val="1015"/>
              </a:lnSpc>
            </a:pPr>
            <a:r>
              <a:rPr sz="900" b="1" spc="-65" dirty="0">
                <a:latin typeface="Times New Roman"/>
                <a:cs typeface="Times New Roman"/>
              </a:rPr>
              <a:t>Scholarshi</a:t>
            </a:r>
            <a:r>
              <a:rPr sz="900" b="1" spc="-70" dirty="0">
                <a:latin typeface="Times New Roman"/>
                <a:cs typeface="Times New Roman"/>
              </a:rPr>
              <a:t>p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55" dirty="0">
                <a:latin typeface="Times New Roman"/>
                <a:cs typeface="Times New Roman"/>
              </a:rPr>
              <a:t>of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Teaching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and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Learning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–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all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scholarshi</a:t>
            </a:r>
            <a:r>
              <a:rPr sz="900" spc="-65" dirty="0">
                <a:latin typeface="Times New Roman"/>
                <a:cs typeface="Times New Roman"/>
              </a:rPr>
              <a:t>p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related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to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85" dirty="0">
                <a:latin typeface="Times New Roman"/>
                <a:cs typeface="Times New Roman"/>
              </a:rPr>
              <a:t>T&amp;L</a:t>
            </a:r>
            <a:endParaRPr sz="900" dirty="0">
              <a:latin typeface="Times New Roman"/>
              <a:cs typeface="Times New Roman"/>
            </a:endParaRPr>
          </a:p>
          <a:p>
            <a:pPr marL="161290" indent="-148590">
              <a:lnSpc>
                <a:spcPts val="1065"/>
              </a:lnSpc>
              <a:spcBef>
                <a:spcPts val="55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5" dirty="0">
                <a:latin typeface="Times New Roman"/>
                <a:cs typeface="Times New Roman"/>
              </a:rPr>
              <a:t>1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chapter,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8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papers,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49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conference/invited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50" dirty="0">
                <a:latin typeface="Times New Roman"/>
                <a:cs typeface="Times New Roman"/>
              </a:rPr>
              <a:t>presentations,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65" dirty="0">
                <a:latin typeface="Times New Roman"/>
                <a:cs typeface="Times New Roman"/>
              </a:rPr>
              <a:t>2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spc="-55" dirty="0">
                <a:latin typeface="Times New Roman"/>
                <a:cs typeface="Times New Roman"/>
              </a:rPr>
              <a:t>course</a:t>
            </a:r>
            <a:r>
              <a:rPr sz="900" spc="-35" dirty="0">
                <a:latin typeface="Times New Roman"/>
                <a:cs typeface="Times New Roman"/>
              </a:rPr>
              <a:t> </a:t>
            </a:r>
            <a:r>
              <a:rPr sz="900" spc="-60" dirty="0">
                <a:latin typeface="Times New Roman"/>
                <a:cs typeface="Times New Roman"/>
              </a:rPr>
              <a:t>manuals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ts val="1065"/>
              </a:lnSpc>
            </a:pPr>
            <a:r>
              <a:rPr sz="900" b="1" spc="-60" dirty="0">
                <a:latin typeface="Times New Roman"/>
                <a:cs typeface="Times New Roman"/>
              </a:rPr>
              <a:t>Teaching-related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Servic</a:t>
            </a:r>
            <a:r>
              <a:rPr sz="900" b="1" spc="-60" dirty="0">
                <a:latin typeface="Times New Roman"/>
                <a:cs typeface="Times New Roman"/>
              </a:rPr>
              <a:t>e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and</a:t>
            </a:r>
            <a:r>
              <a:rPr sz="900" b="1" spc="-30" dirty="0">
                <a:latin typeface="Times New Roman"/>
                <a:cs typeface="Times New Roman"/>
              </a:rPr>
              <a:t> </a:t>
            </a:r>
            <a:r>
              <a:rPr sz="900" b="1" spc="-65" dirty="0">
                <a:latin typeface="Times New Roman"/>
                <a:cs typeface="Times New Roman"/>
              </a:rPr>
              <a:t>Outreach,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60" dirty="0">
                <a:latin typeface="Times New Roman"/>
                <a:cs typeface="Times New Roman"/>
              </a:rPr>
              <a:t>including</a:t>
            </a:r>
            <a:r>
              <a:rPr sz="900" b="1" spc="-35" dirty="0">
                <a:latin typeface="Times New Roman"/>
                <a:cs typeface="Times New Roman"/>
              </a:rPr>
              <a:t> </a:t>
            </a:r>
            <a:r>
              <a:rPr sz="900" b="1" spc="-70" dirty="0">
                <a:latin typeface="Times New Roman"/>
                <a:cs typeface="Times New Roman"/>
              </a:rPr>
              <a:t>Assessment</a:t>
            </a:r>
            <a:endParaRPr sz="900" dirty="0"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Departmen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servi</a:t>
            </a:r>
            <a:r>
              <a:rPr sz="900" spc="-50" dirty="0">
                <a:solidFill>
                  <a:srgbClr val="FF0000"/>
                </a:solidFill>
                <a:latin typeface="Times New Roman"/>
                <a:cs typeface="Times New Roman"/>
              </a:rPr>
              <a:t>ce: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Curriculum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Committee,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chair</a:t>
            </a:r>
            <a:endParaRPr sz="9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College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service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Curriculum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Committee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member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(5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yea</a:t>
            </a:r>
            <a:r>
              <a:rPr sz="900" spc="-5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900" spc="-45" dirty="0">
                <a:solidFill>
                  <a:srgbClr val="FF0000"/>
                </a:solidFill>
                <a:latin typeface="Times New Roman"/>
                <a:cs typeface="Times New Roman"/>
              </a:rPr>
              <a:t>s),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chair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(2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years)</a:t>
            </a:r>
            <a:endParaRPr sz="9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61290" marR="87630" indent="-148590">
              <a:lnSpc>
                <a:spcPts val="1050"/>
              </a:lnSpc>
              <a:spcBef>
                <a:spcPts val="10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Universit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service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90" dirty="0">
                <a:solidFill>
                  <a:srgbClr val="FF0000"/>
                </a:solidFill>
                <a:latin typeface="Times New Roman"/>
                <a:cs typeface="Times New Roman"/>
              </a:rPr>
              <a:t>UCCL</a:t>
            </a:r>
            <a:r>
              <a:rPr sz="900" spc="-8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member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past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chair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(7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FF0000"/>
                </a:solidFill>
                <a:latin typeface="Times New Roman"/>
                <a:cs typeface="Times New Roman"/>
              </a:rPr>
              <a:t>years);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80" dirty="0">
                <a:solidFill>
                  <a:srgbClr val="FF0000"/>
                </a:solidFill>
                <a:latin typeface="Times New Roman"/>
                <a:cs typeface="Times New Roman"/>
              </a:rPr>
              <a:t>Common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Book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Committee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(5</a:t>
            </a:r>
            <a:r>
              <a:rPr sz="900" spc="-50" dirty="0">
                <a:solidFill>
                  <a:srgbClr val="FF0000"/>
                </a:solidFill>
                <a:latin typeface="Times New Roman"/>
                <a:cs typeface="Times New Roman"/>
              </a:rPr>
              <a:t> years);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Diversit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Committees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task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force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working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group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(4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years)</a:t>
            </a:r>
            <a:endParaRPr sz="9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Office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Academi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70" dirty="0">
                <a:solidFill>
                  <a:srgbClr val="FF0000"/>
                </a:solidFill>
                <a:latin typeface="Times New Roman"/>
                <a:cs typeface="Times New Roman"/>
              </a:rPr>
              <a:t>Assessmen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Advisory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Committee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(2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years)</a:t>
            </a:r>
            <a:endParaRPr sz="9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61290" indent="-14859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161925" algn="l"/>
              </a:tabLst>
            </a:pP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Directe</a:t>
            </a:r>
            <a:r>
              <a:rPr sz="900" spc="-6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co-directed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university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60" dirty="0">
                <a:solidFill>
                  <a:srgbClr val="FF0000"/>
                </a:solidFill>
                <a:latin typeface="Times New Roman"/>
                <a:cs typeface="Times New Roman"/>
              </a:rPr>
              <a:t>assessments</a:t>
            </a:r>
            <a:r>
              <a:rPr sz="9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FF0000"/>
                </a:solidFill>
                <a:latin typeface="Times New Roman"/>
                <a:cs typeface="Times New Roman"/>
              </a:rPr>
              <a:t>for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90" dirty="0">
                <a:solidFill>
                  <a:srgbClr val="FF0000"/>
                </a:solidFill>
                <a:latin typeface="Times New Roman"/>
                <a:cs typeface="Times New Roman"/>
              </a:rPr>
              <a:t>SCHE</a:t>
            </a:r>
            <a:r>
              <a:rPr sz="900" spc="-9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(4</a:t>
            </a:r>
            <a:r>
              <a:rPr sz="9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spc="-55" dirty="0">
                <a:solidFill>
                  <a:srgbClr val="FF0000"/>
                </a:solidFill>
                <a:latin typeface="Times New Roman"/>
                <a:cs typeface="Times New Roman"/>
              </a:rPr>
              <a:t>years)</a:t>
            </a:r>
            <a:endParaRPr sz="9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1347" y="4495800"/>
            <a:ext cx="533104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ts val="2100"/>
              </a:lnSpc>
            </a:pP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Us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e course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 name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s related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95F2B"/>
                </a:solidFill>
                <a:latin typeface="Arial"/>
                <a:cs typeface="Arial"/>
              </a:rPr>
              <a:t>to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C95F2B"/>
                </a:solidFill>
                <a:latin typeface="Arial"/>
                <a:cs typeface="Arial"/>
              </a:rPr>
              <a:t>SPOT information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19985" y="2108499"/>
            <a:ext cx="5062402" cy="264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101899"/>
              </a:lnSpc>
            </a:pPr>
            <a:r>
              <a:rPr lang="en-US" sz="1800" b="1" spc="-5" dirty="0">
                <a:solidFill>
                  <a:srgbClr val="C95F2B"/>
                </a:solidFill>
                <a:latin typeface="Arial"/>
                <a:cs typeface="Arial"/>
              </a:rPr>
              <a:t>Indicate 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persona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l </a:t>
            </a:r>
            <a:r>
              <a:rPr lang="en-US" sz="1800" b="1" spc="-5" dirty="0">
                <a:solidFill>
                  <a:srgbClr val="C95F2B"/>
                </a:solidFill>
                <a:latin typeface="Arial"/>
                <a:cs typeface="Arial"/>
              </a:rPr>
              <a:t>responsibility for activities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3227" y="7099650"/>
            <a:ext cx="551185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5080" indent="-228600">
              <a:lnSpc>
                <a:spcPct val="99600"/>
              </a:lnSpc>
            </a:pP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Includ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e </a:t>
            </a:r>
            <a:r>
              <a:rPr lang="en-US" sz="1800" b="1" dirty="0">
                <a:solidFill>
                  <a:srgbClr val="C95F2B"/>
                </a:solidFill>
                <a:latin typeface="Arial"/>
                <a:cs typeface="Arial"/>
              </a:rPr>
              <a:t>activities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srgbClr val="C95F2B"/>
                </a:solidFill>
                <a:latin typeface="Arial"/>
                <a:cs typeface="Arial"/>
              </a:rPr>
              <a:t>both internal and external to VT  </a:t>
            </a:r>
            <a:endParaRPr sz="18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6924" y="1042037"/>
            <a:ext cx="206756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30" dirty="0">
                <a:latin typeface="Cambria"/>
                <a:cs typeface="Cambria"/>
              </a:rPr>
              <a:t>Disti</a:t>
            </a:r>
            <a:r>
              <a:rPr sz="850" b="1" spc="-45" dirty="0">
                <a:latin typeface="Cambria"/>
                <a:cs typeface="Cambria"/>
              </a:rPr>
              <a:t>n</a:t>
            </a:r>
            <a:r>
              <a:rPr sz="850" b="1" spc="-30" dirty="0">
                <a:latin typeface="Cambria"/>
                <a:cs typeface="Cambria"/>
              </a:rPr>
              <a:t>ctive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40" dirty="0">
                <a:latin typeface="Cambria"/>
                <a:cs typeface="Cambria"/>
              </a:rPr>
              <a:t>Con</a:t>
            </a:r>
            <a:r>
              <a:rPr sz="850" b="1" spc="-35" dirty="0">
                <a:latin typeface="Cambria"/>
                <a:cs typeface="Cambria"/>
              </a:rPr>
              <a:t>tribution</a:t>
            </a:r>
            <a:r>
              <a:rPr sz="850" b="1" spc="-30" dirty="0">
                <a:latin typeface="Cambria"/>
                <a:cs typeface="Cambria"/>
              </a:rPr>
              <a:t>s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40" dirty="0">
                <a:latin typeface="Cambria"/>
                <a:cs typeface="Cambria"/>
              </a:rPr>
              <a:t>and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35" dirty="0">
                <a:latin typeface="Cambria"/>
                <a:cs typeface="Cambria"/>
              </a:rPr>
              <a:t>Achievements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7750" y="1368913"/>
            <a:ext cx="260096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40" dirty="0">
                <a:latin typeface="Cambria"/>
                <a:cs typeface="Cambria"/>
              </a:rPr>
              <a:t>Honor</a:t>
            </a:r>
            <a:r>
              <a:rPr sz="850" b="1" spc="-30" dirty="0">
                <a:latin typeface="Cambria"/>
                <a:cs typeface="Cambria"/>
              </a:rPr>
              <a:t>s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40" dirty="0">
                <a:latin typeface="Cambria"/>
                <a:cs typeface="Cambria"/>
              </a:rPr>
              <a:t>and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35" dirty="0">
                <a:latin typeface="Cambria"/>
                <a:cs typeface="Cambria"/>
              </a:rPr>
              <a:t>Awards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35" dirty="0">
                <a:latin typeface="Cambria"/>
                <a:cs typeface="Cambria"/>
              </a:rPr>
              <a:t>Recognizing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30" dirty="0">
                <a:latin typeface="Cambria"/>
                <a:cs typeface="Cambria"/>
              </a:rPr>
              <a:t>Excelle</a:t>
            </a:r>
            <a:r>
              <a:rPr sz="850" b="1" spc="-45" dirty="0">
                <a:latin typeface="Cambria"/>
                <a:cs typeface="Cambria"/>
              </a:rPr>
              <a:t>n</a:t>
            </a:r>
            <a:r>
              <a:rPr sz="850" b="1" spc="-30" dirty="0">
                <a:latin typeface="Cambria"/>
                <a:cs typeface="Cambria"/>
              </a:rPr>
              <a:t>ce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25" dirty="0">
                <a:latin typeface="Cambria"/>
                <a:cs typeface="Cambria"/>
              </a:rPr>
              <a:t>i</a:t>
            </a:r>
            <a:r>
              <a:rPr sz="850" b="1" spc="-40" dirty="0">
                <a:latin typeface="Cambria"/>
                <a:cs typeface="Cambria"/>
              </a:rPr>
              <a:t>n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40" dirty="0">
                <a:latin typeface="Cambria"/>
                <a:cs typeface="Cambria"/>
              </a:rPr>
              <a:t>Teachi</a:t>
            </a:r>
            <a:r>
              <a:rPr sz="850" b="1" spc="-35" dirty="0">
                <a:latin typeface="Cambria"/>
                <a:cs typeface="Cambria"/>
              </a:rPr>
              <a:t>ng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9964" y="1630413"/>
            <a:ext cx="3871595" cy="92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835" marR="401320" indent="-151130">
              <a:lnSpc>
                <a:spcPct val="100000"/>
              </a:lnSpc>
              <a:buFont typeface="Symbol"/>
              <a:buChar char=""/>
              <a:tabLst>
                <a:tab pos="331470" algn="l"/>
              </a:tabLst>
            </a:pPr>
            <a:r>
              <a:rPr sz="850" spc="-30" dirty="0">
                <a:latin typeface="Times New Roman"/>
                <a:cs typeface="Times New Roman"/>
              </a:rPr>
              <a:t>College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(CLAHS):</a:t>
            </a:r>
            <a:r>
              <a:rPr sz="850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Certificate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of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Teaching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Excellence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(2015);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Cambria"/>
                <a:cs typeface="Cambria"/>
              </a:rPr>
              <a:t>Excellenc</a:t>
            </a:r>
            <a:r>
              <a:rPr sz="850" spc="-30" dirty="0">
                <a:latin typeface="Cambria"/>
                <a:cs typeface="Cambria"/>
              </a:rPr>
              <a:t>e</a:t>
            </a:r>
            <a:r>
              <a:rPr sz="850" spc="-10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in</a:t>
            </a:r>
            <a:r>
              <a:rPr sz="850" spc="-30" dirty="0">
                <a:latin typeface="Cambria"/>
                <a:cs typeface="Cambria"/>
              </a:rPr>
              <a:t> Undergraduate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Mentorin</a:t>
            </a:r>
            <a:r>
              <a:rPr sz="850" spc="-30" dirty="0">
                <a:latin typeface="Cambria"/>
                <a:cs typeface="Cambria"/>
              </a:rPr>
              <a:t>g</a:t>
            </a:r>
            <a:r>
              <a:rPr sz="850" spc="-10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Award</a:t>
            </a:r>
            <a:r>
              <a:rPr sz="850" spc="10" dirty="0">
                <a:latin typeface="Cambria"/>
                <a:cs typeface="Cambria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(2009–10,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inaugural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year).</a:t>
            </a:r>
            <a:endParaRPr sz="850" dirty="0">
              <a:latin typeface="Times New Roman"/>
              <a:cs typeface="Times New Roman"/>
            </a:endParaRPr>
          </a:p>
          <a:p>
            <a:pPr marL="330835" marR="18415" indent="-15113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331470" algn="l"/>
              </a:tabLst>
            </a:pPr>
            <a:r>
              <a:rPr sz="850" spc="-30" dirty="0">
                <a:latin typeface="Cambria"/>
                <a:cs typeface="Cambria"/>
              </a:rPr>
              <a:t>University:</a:t>
            </a:r>
            <a:r>
              <a:rPr sz="850" dirty="0">
                <a:latin typeface="Cambria"/>
                <a:cs typeface="Cambria"/>
              </a:rPr>
              <a:t>  </a:t>
            </a:r>
            <a:r>
              <a:rPr sz="850" spc="-40" dirty="0">
                <a:latin typeface="Cambria"/>
                <a:cs typeface="Cambria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University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Exemplary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Departmen</a:t>
            </a:r>
            <a:r>
              <a:rPr sz="850" spc="-20" dirty="0">
                <a:latin typeface="Times New Roman"/>
                <a:cs typeface="Times New Roman"/>
              </a:rPr>
              <a:t>t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Awar</a:t>
            </a:r>
            <a:r>
              <a:rPr sz="850" spc="-30" dirty="0">
                <a:latin typeface="Times New Roman"/>
                <a:cs typeface="Times New Roman"/>
              </a:rPr>
              <a:t>d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(share),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for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the</a:t>
            </a:r>
            <a:r>
              <a:rPr sz="850" spc="-20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CLAHS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Undergraduat</a:t>
            </a:r>
            <a:r>
              <a:rPr sz="850" spc="-30" dirty="0">
                <a:latin typeface="Times New Roman"/>
                <a:cs typeface="Times New Roman"/>
              </a:rPr>
              <a:t>e</a:t>
            </a:r>
            <a:r>
              <a:rPr sz="850" spc="-10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Research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Institute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25" dirty="0">
                <a:latin typeface="Times New Roman"/>
                <a:cs typeface="Times New Roman"/>
              </a:rPr>
              <a:t>(2008);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Cambria"/>
                <a:cs typeface="Cambria"/>
              </a:rPr>
              <a:t>Diggs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Teaching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Schola</a:t>
            </a:r>
            <a:r>
              <a:rPr sz="850" spc="-25" dirty="0">
                <a:latin typeface="Cambria"/>
                <a:cs typeface="Cambria"/>
              </a:rPr>
              <a:t>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Award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mbria"/>
                <a:cs typeface="Cambria"/>
              </a:rPr>
              <a:t>(2005–06).</a:t>
            </a:r>
            <a:endParaRPr sz="8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330835" indent="-151130">
              <a:lnSpc>
                <a:spcPct val="100000"/>
              </a:lnSpc>
              <a:spcBef>
                <a:spcPts val="25"/>
              </a:spcBef>
              <a:buFont typeface="Symbol"/>
              <a:buChar char=""/>
              <a:tabLst>
                <a:tab pos="331470" algn="l"/>
              </a:tabLst>
            </a:pPr>
            <a:r>
              <a:rPr sz="850" spc="-35" dirty="0">
                <a:latin typeface="Cambria"/>
                <a:cs typeface="Cambria"/>
              </a:rPr>
              <a:t>Commonwealth</a:t>
            </a:r>
            <a:r>
              <a:rPr sz="850" spc="-20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of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Virginia:</a:t>
            </a:r>
            <a:r>
              <a:rPr sz="850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Finalist</a:t>
            </a:r>
            <a:r>
              <a:rPr sz="850" spc="-15" dirty="0">
                <a:latin typeface="Times New Roman"/>
                <a:cs typeface="Times New Roman"/>
              </a:rPr>
              <a:t>, </a:t>
            </a:r>
            <a:r>
              <a:rPr sz="850" spc="-45" dirty="0">
                <a:latin typeface="Times New Roman"/>
                <a:cs typeface="Times New Roman"/>
              </a:rPr>
              <a:t>SCHEV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Times New Roman"/>
                <a:cs typeface="Times New Roman"/>
              </a:rPr>
              <a:t>Outstandin</a:t>
            </a:r>
            <a:r>
              <a:rPr sz="850" spc="-30" dirty="0">
                <a:latin typeface="Times New Roman"/>
                <a:cs typeface="Times New Roman"/>
              </a:rPr>
              <a:t>g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30" dirty="0">
                <a:latin typeface="Times New Roman"/>
                <a:cs typeface="Times New Roman"/>
              </a:rPr>
              <a:t>Faculty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40" dirty="0">
                <a:latin typeface="Times New Roman"/>
                <a:cs typeface="Times New Roman"/>
              </a:rPr>
              <a:t>Awar</a:t>
            </a:r>
            <a:r>
              <a:rPr sz="850" spc="-30" dirty="0">
                <a:latin typeface="Times New Roman"/>
                <a:cs typeface="Times New Roman"/>
              </a:rPr>
              <a:t>d</a:t>
            </a:r>
            <a:r>
              <a:rPr sz="850" spc="-15" dirty="0">
                <a:latin typeface="Times New Roman"/>
                <a:cs typeface="Times New Roman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Times New Roman"/>
                <a:cs typeface="Times New Roman"/>
              </a:rPr>
              <a:t>(2009–10).</a:t>
            </a:r>
            <a:endParaRPr sz="85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50" b="1" spc="-30" dirty="0">
                <a:latin typeface="Cambria"/>
                <a:cs typeface="Cambria"/>
              </a:rPr>
              <a:t>Instructio</a:t>
            </a:r>
            <a:r>
              <a:rPr sz="850" b="1" spc="-40" dirty="0">
                <a:latin typeface="Cambria"/>
                <a:cs typeface="Cambria"/>
              </a:rPr>
              <a:t>na</a:t>
            </a:r>
            <a:r>
              <a:rPr sz="850" b="1" spc="-20" dirty="0">
                <a:latin typeface="Cambria"/>
                <a:cs typeface="Cambria"/>
              </a:rPr>
              <a:t>l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35" dirty="0">
                <a:latin typeface="Cambria"/>
                <a:cs typeface="Cambria"/>
              </a:rPr>
              <a:t>Accomplishments</a:t>
            </a:r>
            <a:endParaRPr sz="85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7071" y="2667697"/>
            <a:ext cx="3362325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latin typeface="Symbol"/>
                <a:cs typeface="Symbol"/>
              </a:rPr>
              <a:t></a:t>
            </a:r>
            <a:r>
              <a:rPr sz="850" spc="-30" dirty="0">
                <a:latin typeface="Times New Roman"/>
                <a:cs typeface="Times New Roman"/>
              </a:rPr>
              <a:t>   </a:t>
            </a:r>
            <a:r>
              <a:rPr sz="850" spc="-25" dirty="0">
                <a:latin typeface="Times New Roman"/>
                <a:cs typeface="Times New Roman"/>
              </a:rPr>
              <a:t> </a:t>
            </a:r>
            <a:r>
              <a:rPr sz="850" spc="-35" dirty="0">
                <a:latin typeface="Cambria"/>
                <a:cs typeface="Cambria"/>
              </a:rPr>
              <a:t>SPOT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scores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60" dirty="0">
                <a:latin typeface="Cambria"/>
                <a:cs typeface="Cambria"/>
              </a:rPr>
              <a:t>—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average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3</a:t>
            </a:r>
            <a:r>
              <a:rPr sz="850" spc="-15" dirty="0">
                <a:latin typeface="Cambria"/>
                <a:cs typeface="Cambria"/>
              </a:rPr>
              <a:t>.</a:t>
            </a:r>
            <a:r>
              <a:rPr sz="850" spc="-40" dirty="0">
                <a:latin typeface="Cambria"/>
                <a:cs typeface="Cambria"/>
              </a:rPr>
              <a:t>7</a:t>
            </a:r>
            <a:r>
              <a:rPr sz="850" spc="-35" dirty="0">
                <a:latin typeface="Cambria"/>
                <a:cs typeface="Cambria"/>
              </a:rPr>
              <a:t>4/</a:t>
            </a:r>
            <a:r>
              <a:rPr sz="850" spc="-40" dirty="0">
                <a:latin typeface="Cambria"/>
                <a:cs typeface="Cambria"/>
              </a:rPr>
              <a:t>4</a:t>
            </a:r>
            <a:r>
              <a:rPr sz="850" spc="-25" dirty="0">
                <a:latin typeface="Cambria"/>
                <a:cs typeface="Cambria"/>
              </a:rPr>
              <a:t>.0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(2006–11);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average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5.3</a:t>
            </a:r>
            <a:r>
              <a:rPr sz="850" spc="-40" dirty="0">
                <a:latin typeface="Cambria"/>
                <a:cs typeface="Cambria"/>
              </a:rPr>
              <a:t>6</a:t>
            </a:r>
            <a:r>
              <a:rPr sz="850" spc="-30" dirty="0">
                <a:latin typeface="Cambria"/>
                <a:cs typeface="Cambria"/>
              </a:rPr>
              <a:t>/</a:t>
            </a:r>
            <a:r>
              <a:rPr sz="850" spc="-40" dirty="0">
                <a:latin typeface="Cambria"/>
                <a:cs typeface="Cambria"/>
              </a:rPr>
              <a:t>6</a:t>
            </a:r>
            <a:r>
              <a:rPr sz="850" spc="-25" dirty="0">
                <a:latin typeface="Cambria"/>
                <a:cs typeface="Cambria"/>
              </a:rPr>
              <a:t>.0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mbria"/>
                <a:cs typeface="Cambria"/>
              </a:rPr>
              <a:t>(2012–14).</a:t>
            </a:r>
            <a:endParaRPr sz="8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163830" indent="-151130">
              <a:lnSpc>
                <a:spcPct val="100000"/>
              </a:lnSpc>
              <a:spcBef>
                <a:spcPts val="40"/>
              </a:spcBef>
              <a:buFont typeface="Symbol"/>
              <a:buChar char=""/>
              <a:tabLst>
                <a:tab pos="164465" algn="l"/>
              </a:tabLst>
            </a:pPr>
            <a:r>
              <a:rPr sz="850" spc="-30" dirty="0">
                <a:latin typeface="Cambria"/>
                <a:cs typeface="Cambria"/>
              </a:rPr>
              <a:t>Theses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directed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60" dirty="0">
                <a:latin typeface="Cambria"/>
                <a:cs typeface="Cambria"/>
              </a:rPr>
              <a:t>—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12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55" dirty="0">
                <a:latin typeface="Cambria"/>
                <a:cs typeface="Cambria"/>
              </a:rPr>
              <a:t>M</a:t>
            </a:r>
            <a:r>
              <a:rPr sz="850" spc="-40" dirty="0">
                <a:latin typeface="Cambria"/>
                <a:cs typeface="Cambria"/>
              </a:rPr>
              <a:t>A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theses</a:t>
            </a:r>
            <a:r>
              <a:rPr sz="850" spc="-20" dirty="0">
                <a:latin typeface="Cambria"/>
                <a:cs typeface="Cambria"/>
              </a:rPr>
              <a:t>;</a:t>
            </a:r>
            <a:r>
              <a:rPr sz="850" spc="-10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4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Honors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5" dirty="0">
                <a:latin typeface="Cambria"/>
                <a:cs typeface="Cambria"/>
              </a:rPr>
              <a:t>B</a:t>
            </a:r>
            <a:r>
              <a:rPr sz="850" spc="-40" dirty="0">
                <a:latin typeface="Cambria"/>
                <a:cs typeface="Cambria"/>
              </a:rPr>
              <a:t>A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theses</a:t>
            </a:r>
            <a:r>
              <a:rPr sz="850" spc="-20" dirty="0">
                <a:latin typeface="Cambria"/>
                <a:cs typeface="Cambria"/>
              </a:rPr>
              <a:t>;</a:t>
            </a:r>
            <a:r>
              <a:rPr sz="850" spc="-10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1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History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5" dirty="0">
                <a:latin typeface="Cambria"/>
                <a:cs typeface="Cambria"/>
              </a:rPr>
              <a:t>B</a:t>
            </a:r>
            <a:r>
              <a:rPr sz="850" spc="-40" dirty="0">
                <a:latin typeface="Cambria"/>
                <a:cs typeface="Cambria"/>
              </a:rPr>
              <a:t>A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thesis.</a:t>
            </a:r>
            <a:endParaRPr sz="85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5614" y="3057768"/>
            <a:ext cx="3858260" cy="78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30" dirty="0">
                <a:latin typeface="Cambria"/>
                <a:cs typeface="Cambria"/>
              </a:rPr>
              <a:t>Curri</a:t>
            </a:r>
            <a:r>
              <a:rPr sz="850" b="1" spc="-35" dirty="0">
                <a:latin typeface="Cambria"/>
                <a:cs typeface="Cambria"/>
              </a:rPr>
              <a:t>cula</a:t>
            </a:r>
            <a:r>
              <a:rPr sz="850" b="1" spc="-30" dirty="0">
                <a:latin typeface="Cambria"/>
                <a:cs typeface="Cambria"/>
              </a:rPr>
              <a:t>r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50" dirty="0">
                <a:latin typeface="Cambria"/>
                <a:cs typeface="Cambria"/>
              </a:rPr>
              <a:t>D</a:t>
            </a:r>
            <a:r>
              <a:rPr sz="850" b="1" spc="-35" dirty="0">
                <a:latin typeface="Cambria"/>
                <a:cs typeface="Cambria"/>
              </a:rPr>
              <a:t>evelopme</a:t>
            </a:r>
            <a:r>
              <a:rPr sz="850" b="1" spc="-45" dirty="0">
                <a:latin typeface="Cambria"/>
                <a:cs typeface="Cambria"/>
              </a:rPr>
              <a:t>n</a:t>
            </a:r>
            <a:r>
              <a:rPr sz="850" b="1" spc="-25" dirty="0">
                <a:latin typeface="Cambria"/>
                <a:cs typeface="Cambria"/>
              </a:rPr>
              <a:t>t</a:t>
            </a:r>
            <a:endParaRPr sz="8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900">
              <a:latin typeface="Times New Roman"/>
              <a:cs typeface="Times New Roman"/>
            </a:endParaRPr>
          </a:p>
          <a:p>
            <a:pPr marL="315595" indent="-151765">
              <a:lnSpc>
                <a:spcPct val="100000"/>
              </a:lnSpc>
              <a:buFont typeface="Symbol"/>
              <a:buChar char=""/>
              <a:tabLst>
                <a:tab pos="316230" algn="l"/>
              </a:tabLst>
            </a:pPr>
            <a:r>
              <a:rPr sz="850" spc="-30" dirty="0">
                <a:latin typeface="Cambria"/>
                <a:cs typeface="Cambria"/>
              </a:rPr>
              <a:t>Graduate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60" dirty="0">
                <a:latin typeface="Cambria"/>
                <a:cs typeface="Cambria"/>
              </a:rPr>
              <a:t>—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Taught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most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courses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in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US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history;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created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an</a:t>
            </a:r>
            <a:r>
              <a:rPr sz="850" spc="-35" dirty="0">
                <a:latin typeface="Cambria"/>
                <a:cs typeface="Cambria"/>
              </a:rPr>
              <a:t>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t</a:t>
            </a:r>
            <a:r>
              <a:rPr sz="850" spc="-40" dirty="0">
                <a:latin typeface="Cambria"/>
                <a:cs typeface="Cambria"/>
              </a:rPr>
              <a:t>augh</a:t>
            </a:r>
            <a:r>
              <a:rPr sz="850" spc="-25" dirty="0">
                <a:latin typeface="Cambria"/>
                <a:cs typeface="Cambria"/>
              </a:rPr>
              <a:t>t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3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ne</a:t>
            </a:r>
            <a:r>
              <a:rPr sz="850" spc="-50" dirty="0">
                <a:latin typeface="Cambria"/>
                <a:cs typeface="Cambria"/>
              </a:rPr>
              <a:t>w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courses.</a:t>
            </a:r>
            <a:endParaRPr sz="850">
              <a:latin typeface="Cambria"/>
              <a:cs typeface="Cambria"/>
            </a:endParaRPr>
          </a:p>
          <a:p>
            <a:pPr marL="315595" marR="28575" indent="-151765">
              <a:lnSpc>
                <a:spcPct val="98400"/>
              </a:lnSpc>
              <a:spcBef>
                <a:spcPts val="40"/>
              </a:spcBef>
              <a:buFont typeface="Symbol"/>
              <a:buChar char=""/>
              <a:tabLst>
                <a:tab pos="316230" algn="l"/>
              </a:tabLst>
            </a:pPr>
            <a:r>
              <a:rPr sz="850" spc="-30" dirty="0">
                <a:latin typeface="Cambria"/>
                <a:cs typeface="Cambria"/>
              </a:rPr>
              <a:t>Undergraduate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60" dirty="0">
                <a:latin typeface="Cambria"/>
                <a:cs typeface="Cambria"/>
              </a:rPr>
              <a:t>—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Courses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cre</a:t>
            </a:r>
            <a:r>
              <a:rPr sz="850" spc="-30" dirty="0">
                <a:latin typeface="Cambria"/>
                <a:cs typeface="Cambria"/>
              </a:rPr>
              <a:t>ated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and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taug</a:t>
            </a:r>
            <a:r>
              <a:rPr sz="850" spc="-40" dirty="0">
                <a:latin typeface="Cambria"/>
                <a:cs typeface="Cambria"/>
              </a:rPr>
              <a:t>h</a:t>
            </a:r>
            <a:r>
              <a:rPr sz="850" spc="-20" dirty="0">
                <a:latin typeface="Cambria"/>
                <a:cs typeface="Cambria"/>
              </a:rPr>
              <a:t>t:</a:t>
            </a:r>
            <a:r>
              <a:rPr sz="850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10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ne</a:t>
            </a:r>
            <a:r>
              <a:rPr sz="850" spc="-50" dirty="0">
                <a:latin typeface="Cambria"/>
                <a:cs typeface="Cambria"/>
              </a:rPr>
              <a:t>w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History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co</a:t>
            </a:r>
            <a:r>
              <a:rPr sz="850" spc="-30" dirty="0">
                <a:latin typeface="Cambria"/>
                <a:cs typeface="Cambria"/>
              </a:rPr>
              <a:t>urses;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7</a:t>
            </a:r>
            <a:r>
              <a:rPr sz="850" spc="-30" dirty="0">
                <a:latin typeface="Cambria"/>
                <a:cs typeface="Cambria"/>
              </a:rPr>
              <a:t> University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Honors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colloquia;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1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special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History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course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for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entering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Honors</a:t>
            </a:r>
            <a:r>
              <a:rPr sz="850" spc="-30" dirty="0">
                <a:latin typeface="Cambria"/>
                <a:cs typeface="Cambria"/>
              </a:rPr>
              <a:t> freshmen;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many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courses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rout</a:t>
            </a:r>
            <a:r>
              <a:rPr sz="850" spc="-25" dirty="0">
                <a:latin typeface="Cambria"/>
                <a:cs typeface="Cambria"/>
              </a:rPr>
              <a:t>i</a:t>
            </a:r>
            <a:r>
              <a:rPr sz="850" spc="-35" dirty="0">
                <a:latin typeface="Cambria"/>
                <a:cs typeface="Cambria"/>
              </a:rPr>
              <a:t>ne</a:t>
            </a:r>
            <a:r>
              <a:rPr sz="850" spc="-25" dirty="0">
                <a:latin typeface="Cambria"/>
                <a:cs typeface="Cambria"/>
              </a:rPr>
              <a:t>ly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revised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and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taug</a:t>
            </a:r>
            <a:r>
              <a:rPr sz="850" spc="-40" dirty="0">
                <a:latin typeface="Cambria"/>
                <a:cs typeface="Cambria"/>
              </a:rPr>
              <a:t>h</a:t>
            </a:r>
            <a:r>
              <a:rPr sz="850" spc="-25" dirty="0">
                <a:latin typeface="Cambria"/>
                <a:cs typeface="Cambria"/>
              </a:rPr>
              <a:t>t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but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n</a:t>
            </a:r>
            <a:r>
              <a:rPr sz="850" spc="-40" dirty="0">
                <a:latin typeface="Cambria"/>
                <a:cs typeface="Cambria"/>
              </a:rPr>
              <a:t>o</a:t>
            </a:r>
            <a:r>
              <a:rPr sz="850" spc="-25" dirty="0">
                <a:latin typeface="Cambria"/>
                <a:cs typeface="Cambria"/>
              </a:rPr>
              <a:t>t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necess</a:t>
            </a:r>
            <a:r>
              <a:rPr sz="850" spc="-25" dirty="0">
                <a:latin typeface="Cambria"/>
                <a:cs typeface="Cambria"/>
              </a:rPr>
              <a:t>aril</a:t>
            </a:r>
            <a:r>
              <a:rPr sz="850" spc="-30" dirty="0">
                <a:latin typeface="Cambria"/>
                <a:cs typeface="Cambria"/>
              </a:rPr>
              <a:t>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cre</a:t>
            </a:r>
            <a:r>
              <a:rPr sz="850" spc="-25" dirty="0">
                <a:latin typeface="Cambria"/>
                <a:cs typeface="Cambria"/>
              </a:rPr>
              <a:t>at</a:t>
            </a:r>
            <a:r>
              <a:rPr sz="850" spc="-30" dirty="0">
                <a:latin typeface="Cambria"/>
                <a:cs typeface="Cambria"/>
              </a:rPr>
              <a:t>ed.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5614" y="3964301"/>
            <a:ext cx="294767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35" dirty="0">
                <a:latin typeface="Cambria"/>
                <a:cs typeface="Cambria"/>
              </a:rPr>
              <a:t>Promotion</a:t>
            </a:r>
            <a:r>
              <a:rPr sz="850" b="1" spc="-20" dirty="0">
                <a:latin typeface="Cambria"/>
                <a:cs typeface="Cambria"/>
              </a:rPr>
              <a:t> </a:t>
            </a:r>
            <a:r>
              <a:rPr sz="850" b="1" spc="-40" dirty="0">
                <a:latin typeface="Cambria"/>
                <a:cs typeface="Cambria"/>
              </a:rPr>
              <a:t>o</a:t>
            </a:r>
            <a:r>
              <a:rPr sz="850" b="1" spc="-20" dirty="0">
                <a:latin typeface="Cambria"/>
                <a:cs typeface="Cambria"/>
              </a:rPr>
              <a:t>f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35" dirty="0">
                <a:latin typeface="Cambria"/>
                <a:cs typeface="Cambria"/>
              </a:rPr>
              <a:t>the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30" dirty="0">
                <a:latin typeface="Cambria"/>
                <a:cs typeface="Cambria"/>
              </a:rPr>
              <a:t>Professio</a:t>
            </a:r>
            <a:r>
              <a:rPr sz="850" b="1" spc="-40" dirty="0">
                <a:latin typeface="Cambria"/>
                <a:cs typeface="Cambria"/>
              </a:rPr>
              <a:t>na</a:t>
            </a:r>
            <a:r>
              <a:rPr sz="850" b="1" spc="-20" dirty="0">
                <a:latin typeface="Cambria"/>
                <a:cs typeface="Cambria"/>
              </a:rPr>
              <a:t>l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35" dirty="0">
                <a:latin typeface="Cambria"/>
                <a:cs typeface="Cambria"/>
              </a:rPr>
              <a:t>Developme</a:t>
            </a:r>
            <a:r>
              <a:rPr sz="850" b="1" spc="-45" dirty="0">
                <a:latin typeface="Cambria"/>
                <a:cs typeface="Cambria"/>
              </a:rPr>
              <a:t>n</a:t>
            </a:r>
            <a:r>
              <a:rPr sz="850" b="1" spc="-25" dirty="0">
                <a:latin typeface="Cambria"/>
                <a:cs typeface="Cambria"/>
              </a:rPr>
              <a:t>t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40" dirty="0">
                <a:latin typeface="Cambria"/>
                <a:cs typeface="Cambria"/>
              </a:rPr>
              <a:t>o</a:t>
            </a:r>
            <a:r>
              <a:rPr sz="850" b="1" spc="-20" dirty="0">
                <a:latin typeface="Cambria"/>
                <a:cs typeface="Cambria"/>
              </a:rPr>
              <a:t>f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50" dirty="0">
                <a:latin typeface="Cambria"/>
                <a:cs typeface="Cambria"/>
              </a:rPr>
              <a:t>U</a:t>
            </a:r>
            <a:r>
              <a:rPr sz="850" b="1" spc="-40" dirty="0">
                <a:latin typeface="Cambria"/>
                <a:cs typeface="Cambria"/>
              </a:rPr>
              <a:t>ndergraduates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7071" y="4225801"/>
            <a:ext cx="3646804" cy="260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830" marR="5080" indent="-151130">
              <a:lnSpc>
                <a:spcPts val="1000"/>
              </a:lnSpc>
              <a:buFont typeface="Symbol"/>
              <a:buChar char=""/>
              <a:tabLst>
                <a:tab pos="164465" algn="l"/>
              </a:tabLst>
            </a:pPr>
            <a:r>
              <a:rPr sz="850" spc="-40" dirty="0">
                <a:latin typeface="Cambria"/>
                <a:cs typeface="Cambria"/>
              </a:rPr>
              <a:t>Yea</a:t>
            </a:r>
            <a:r>
              <a:rPr sz="850" spc="-25" dirty="0">
                <a:latin typeface="Cambria"/>
                <a:cs typeface="Cambria"/>
              </a:rPr>
              <a:t>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afte</a:t>
            </a:r>
            <a:r>
              <a:rPr sz="850" spc="-25" dirty="0">
                <a:latin typeface="Cambria"/>
                <a:cs typeface="Cambria"/>
              </a:rPr>
              <a:t>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year,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45" dirty="0">
                <a:solidFill>
                  <a:srgbClr val="FF0000"/>
                </a:solidFill>
                <a:latin typeface="Cambria"/>
                <a:cs typeface="Cambria"/>
              </a:rPr>
              <a:t>numbe</a:t>
            </a:r>
            <a:r>
              <a:rPr sz="850" spc="-25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25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40" dirty="0">
                <a:solidFill>
                  <a:srgbClr val="FF0000"/>
                </a:solidFill>
                <a:latin typeface="Cambria"/>
                <a:cs typeface="Cambria"/>
              </a:rPr>
              <a:t>my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mbria"/>
                <a:cs typeface="Cambria"/>
              </a:rPr>
              <a:t>students</a:t>
            </a:r>
            <a:r>
              <a:rPr sz="850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5" dirty="0">
                <a:solidFill>
                  <a:srgbClr val="FF0000"/>
                </a:solidFill>
                <a:latin typeface="Cambria"/>
                <a:cs typeface="Cambria"/>
              </a:rPr>
              <a:t>presen</a:t>
            </a:r>
            <a:r>
              <a:rPr sz="850" spc="-25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5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850" spc="-25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mbria"/>
                <a:cs typeface="Cambria"/>
              </a:rPr>
              <a:t>conferences;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5" dirty="0">
                <a:solidFill>
                  <a:srgbClr val="FF0000"/>
                </a:solidFill>
                <a:latin typeface="Cambria"/>
                <a:cs typeface="Cambria"/>
              </a:rPr>
              <a:t>some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5" dirty="0">
                <a:solidFill>
                  <a:srgbClr val="FF0000"/>
                </a:solidFill>
                <a:latin typeface="Cambria"/>
                <a:cs typeface="Cambria"/>
              </a:rPr>
              <a:t>have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45" dirty="0">
                <a:solidFill>
                  <a:srgbClr val="FF0000"/>
                </a:solidFill>
                <a:latin typeface="Cambria"/>
                <a:cs typeface="Cambria"/>
              </a:rPr>
              <a:t>won</a:t>
            </a:r>
            <a:r>
              <a:rPr sz="850" spc="-30" dirty="0">
                <a:solidFill>
                  <a:srgbClr val="FF0000"/>
                </a:solidFill>
                <a:latin typeface="Cambria"/>
                <a:cs typeface="Cambria"/>
              </a:rPr>
              <a:t> prizes</a:t>
            </a:r>
            <a:r>
              <a:rPr sz="85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25" dirty="0">
                <a:solidFill>
                  <a:srgbClr val="FF0000"/>
                </a:solidFill>
                <a:latin typeface="Cambria"/>
                <a:cs typeface="Cambria"/>
              </a:rPr>
              <a:t>for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mbria"/>
                <a:cs typeface="Cambria"/>
              </a:rPr>
              <a:t>thei</a:t>
            </a:r>
            <a:r>
              <a:rPr sz="850" spc="-25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85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5" dirty="0">
                <a:solidFill>
                  <a:srgbClr val="FF0000"/>
                </a:solidFill>
                <a:latin typeface="Cambria"/>
                <a:cs typeface="Cambria"/>
              </a:rPr>
              <a:t>projects</a:t>
            </a:r>
            <a:r>
              <a:rPr sz="850" spc="-20" dirty="0">
                <a:solidFill>
                  <a:srgbClr val="FF0000"/>
                </a:solidFill>
                <a:latin typeface="Cambria"/>
                <a:cs typeface="Cambria"/>
              </a:rPr>
              <a:t>;</a:t>
            </a:r>
            <a:r>
              <a:rPr sz="85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40" dirty="0">
                <a:solidFill>
                  <a:srgbClr val="FF0000"/>
                </a:solidFill>
                <a:latin typeface="Cambria"/>
                <a:cs typeface="Cambria"/>
              </a:rPr>
              <a:t>many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5" dirty="0">
                <a:solidFill>
                  <a:srgbClr val="FF0000"/>
                </a:solidFill>
                <a:latin typeface="Cambria"/>
                <a:cs typeface="Cambria"/>
              </a:rPr>
              <a:t>have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5" dirty="0">
                <a:solidFill>
                  <a:srgbClr val="FF0000"/>
                </a:solidFill>
                <a:latin typeface="Cambria"/>
                <a:cs typeface="Cambria"/>
              </a:rPr>
              <a:t>published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mbria"/>
                <a:cs typeface="Cambria"/>
              </a:rPr>
              <a:t>thei</a:t>
            </a:r>
            <a:r>
              <a:rPr sz="850" spc="-25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85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40" dirty="0">
                <a:solidFill>
                  <a:srgbClr val="FF0000"/>
                </a:solidFill>
                <a:latin typeface="Cambria"/>
                <a:cs typeface="Cambria"/>
              </a:rPr>
              <a:t>work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,</a:t>
            </a:r>
            <a:r>
              <a:rPr sz="85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5" dirty="0">
                <a:solidFill>
                  <a:srgbClr val="FF0000"/>
                </a:solidFill>
                <a:latin typeface="Cambria"/>
                <a:cs typeface="Cambria"/>
              </a:rPr>
              <a:t>with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40" dirty="0">
                <a:solidFill>
                  <a:srgbClr val="FF0000"/>
                </a:solidFill>
                <a:latin typeface="Cambria"/>
                <a:cs typeface="Cambria"/>
              </a:rPr>
              <a:t>me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mbria"/>
                <a:cs typeface="Cambria"/>
              </a:rPr>
              <a:t>or</a:t>
            </a:r>
            <a:r>
              <a:rPr sz="850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850" spc="-30" dirty="0">
                <a:solidFill>
                  <a:srgbClr val="FF0000"/>
                </a:solidFill>
                <a:latin typeface="Cambria"/>
                <a:cs typeface="Cambria"/>
              </a:rPr>
              <a:t>separately.</a:t>
            </a:r>
            <a:endParaRPr sz="85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14" y="4604977"/>
            <a:ext cx="212153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35" dirty="0">
                <a:latin typeface="Cambria"/>
                <a:cs typeface="Cambria"/>
              </a:rPr>
              <a:t>Leadership</a:t>
            </a:r>
            <a:r>
              <a:rPr sz="850" b="1" spc="-20" dirty="0">
                <a:latin typeface="Cambria"/>
                <a:cs typeface="Cambria"/>
              </a:rPr>
              <a:t> </a:t>
            </a:r>
            <a:r>
              <a:rPr sz="850" b="1" spc="-30" dirty="0">
                <a:latin typeface="Cambria"/>
                <a:cs typeface="Cambria"/>
              </a:rPr>
              <a:t>Roles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25" dirty="0">
                <a:latin typeface="Cambria"/>
                <a:cs typeface="Cambria"/>
              </a:rPr>
              <a:t>i</a:t>
            </a:r>
            <a:r>
              <a:rPr sz="850" b="1" spc="-40" dirty="0">
                <a:latin typeface="Cambria"/>
                <a:cs typeface="Cambria"/>
              </a:rPr>
              <a:t>n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50" dirty="0">
                <a:latin typeface="Cambria"/>
                <a:cs typeface="Cambria"/>
              </a:rPr>
              <a:t>U</a:t>
            </a:r>
            <a:r>
              <a:rPr sz="850" b="1" spc="-40" dirty="0">
                <a:latin typeface="Cambria"/>
                <a:cs typeface="Cambria"/>
              </a:rPr>
              <a:t>ndergraduat</a:t>
            </a:r>
            <a:r>
              <a:rPr sz="850" b="1" spc="-35" dirty="0">
                <a:latin typeface="Cambria"/>
                <a:cs typeface="Cambria"/>
              </a:rPr>
              <a:t>e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35" dirty="0">
                <a:latin typeface="Cambria"/>
                <a:cs typeface="Cambria"/>
              </a:rPr>
              <a:t>Research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7071" y="4868656"/>
            <a:ext cx="376555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830" marR="34925" indent="-151130">
              <a:lnSpc>
                <a:spcPts val="1000"/>
              </a:lnSpc>
              <a:buFont typeface="Symbol"/>
              <a:buChar char=""/>
              <a:tabLst>
                <a:tab pos="164465" algn="l"/>
              </a:tabLst>
            </a:pPr>
            <a:r>
              <a:rPr sz="850" spc="-35" dirty="0">
                <a:latin typeface="Cambria"/>
                <a:cs typeface="Cambria"/>
              </a:rPr>
              <a:t>CLA</a:t>
            </a:r>
            <a:r>
              <a:rPr sz="850" spc="-50" dirty="0">
                <a:latin typeface="Cambria"/>
                <a:cs typeface="Cambria"/>
              </a:rPr>
              <a:t>H</a:t>
            </a:r>
            <a:r>
              <a:rPr sz="850" spc="-25" dirty="0">
                <a:latin typeface="Cambria"/>
                <a:cs typeface="Cambria"/>
              </a:rPr>
              <a:t>S:</a:t>
            </a:r>
            <a:r>
              <a:rPr sz="850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Un</a:t>
            </a:r>
            <a:r>
              <a:rPr sz="850" spc="-30" dirty="0">
                <a:latin typeface="Cambria"/>
                <a:cs typeface="Cambria"/>
              </a:rPr>
              <a:t>dergraduate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Rese</a:t>
            </a:r>
            <a:r>
              <a:rPr sz="850" spc="-30" dirty="0">
                <a:latin typeface="Cambria"/>
                <a:cs typeface="Cambria"/>
              </a:rPr>
              <a:t>arch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0" dirty="0">
                <a:latin typeface="Cambria"/>
                <a:cs typeface="Cambria"/>
              </a:rPr>
              <a:t>I</a:t>
            </a:r>
            <a:r>
              <a:rPr sz="850" spc="-35" dirty="0">
                <a:latin typeface="Cambria"/>
                <a:cs typeface="Cambria"/>
              </a:rPr>
              <a:t>ns</a:t>
            </a:r>
            <a:r>
              <a:rPr sz="850" spc="-25" dirty="0">
                <a:latin typeface="Cambria"/>
                <a:cs typeface="Cambria"/>
              </a:rPr>
              <a:t>ti</a:t>
            </a:r>
            <a:r>
              <a:rPr sz="850" spc="-30" dirty="0">
                <a:latin typeface="Cambria"/>
                <a:cs typeface="Cambria"/>
              </a:rPr>
              <a:t>tute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60" dirty="0">
                <a:latin typeface="Cambria"/>
                <a:cs typeface="Cambria"/>
              </a:rPr>
              <a:t>—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Founding</a:t>
            </a:r>
            <a:r>
              <a:rPr sz="850" spc="-20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member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of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th</a:t>
            </a:r>
            <a:r>
              <a:rPr sz="850" spc="-30" dirty="0">
                <a:latin typeface="Cambria"/>
                <a:cs typeface="Cambria"/>
              </a:rPr>
              <a:t>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URI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Fac</a:t>
            </a:r>
            <a:r>
              <a:rPr sz="850" spc="-25" dirty="0">
                <a:latin typeface="Cambria"/>
                <a:cs typeface="Cambria"/>
              </a:rPr>
              <a:t>ulty B</a:t>
            </a:r>
            <a:r>
              <a:rPr sz="850" spc="-40" dirty="0">
                <a:latin typeface="Cambria"/>
                <a:cs typeface="Cambria"/>
              </a:rPr>
              <a:t>o</a:t>
            </a:r>
            <a:r>
              <a:rPr sz="850" spc="-30" dirty="0">
                <a:latin typeface="Cambria"/>
                <a:cs typeface="Cambria"/>
              </a:rPr>
              <a:t>ar</a:t>
            </a:r>
            <a:r>
              <a:rPr sz="850" spc="-35" dirty="0">
                <a:latin typeface="Cambria"/>
                <a:cs typeface="Cambria"/>
              </a:rPr>
              <a:t>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(2005–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0" dirty="0">
                <a:latin typeface="Cambria"/>
                <a:cs typeface="Cambria"/>
              </a:rPr>
              <a:t>);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Search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Committee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member,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for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new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URI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director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(2013–14</a:t>
            </a:r>
            <a:r>
              <a:rPr sz="850" spc="-30" dirty="0">
                <a:latin typeface="Cambria"/>
                <a:cs typeface="Cambria"/>
              </a:rPr>
              <a:t>)</a:t>
            </a:r>
            <a:r>
              <a:rPr sz="850" spc="-15" dirty="0">
                <a:latin typeface="Cambria"/>
                <a:cs typeface="Cambria"/>
              </a:rPr>
              <a:t>.</a:t>
            </a:r>
            <a:endParaRPr sz="850">
              <a:latin typeface="Cambria"/>
              <a:cs typeface="Cambria"/>
            </a:endParaRPr>
          </a:p>
          <a:p>
            <a:pPr marL="163830" marR="5080" indent="-151130">
              <a:lnSpc>
                <a:spcPct val="98400"/>
              </a:lnSpc>
              <a:spcBef>
                <a:spcPts val="30"/>
              </a:spcBef>
              <a:buFont typeface="Symbol"/>
              <a:buChar char=""/>
              <a:tabLst>
                <a:tab pos="164465" algn="l"/>
              </a:tabLst>
            </a:pPr>
            <a:r>
              <a:rPr sz="850" spc="-30" dirty="0">
                <a:latin typeface="Cambria"/>
                <a:cs typeface="Cambria"/>
              </a:rPr>
              <a:t>Universit</a:t>
            </a:r>
            <a:r>
              <a:rPr sz="850" spc="-35" dirty="0">
                <a:latin typeface="Cambria"/>
                <a:cs typeface="Cambria"/>
              </a:rPr>
              <a:t>y</a:t>
            </a:r>
            <a:r>
              <a:rPr sz="850" spc="-20" dirty="0">
                <a:latin typeface="Cambria"/>
                <a:cs typeface="Cambria"/>
              </a:rPr>
              <a:t>:</a:t>
            </a:r>
            <a:r>
              <a:rPr sz="850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O</a:t>
            </a:r>
            <a:r>
              <a:rPr sz="850" spc="-25" dirty="0">
                <a:latin typeface="Cambria"/>
                <a:cs typeface="Cambria"/>
              </a:rPr>
              <a:t>ffi</a:t>
            </a:r>
            <a:r>
              <a:rPr sz="850" spc="-30" dirty="0">
                <a:latin typeface="Cambria"/>
                <a:cs typeface="Cambria"/>
              </a:rPr>
              <a:t>ce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o</a:t>
            </a:r>
            <a:r>
              <a:rPr sz="850" spc="-20" dirty="0">
                <a:latin typeface="Cambria"/>
                <a:cs typeface="Cambria"/>
              </a:rPr>
              <a:t>f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Und</a:t>
            </a:r>
            <a:r>
              <a:rPr sz="850" spc="-35" dirty="0">
                <a:latin typeface="Cambria"/>
                <a:cs typeface="Cambria"/>
              </a:rPr>
              <a:t>e</a:t>
            </a:r>
            <a:r>
              <a:rPr sz="850" spc="-30" dirty="0">
                <a:latin typeface="Cambria"/>
                <a:cs typeface="Cambria"/>
              </a:rPr>
              <a:t>rgra</a:t>
            </a:r>
            <a:r>
              <a:rPr sz="850" spc="-40" dirty="0">
                <a:latin typeface="Cambria"/>
                <a:cs typeface="Cambria"/>
              </a:rPr>
              <a:t>d</a:t>
            </a:r>
            <a:r>
              <a:rPr sz="850" spc="-30" dirty="0">
                <a:latin typeface="Cambria"/>
                <a:cs typeface="Cambria"/>
              </a:rPr>
              <a:t>uate</a:t>
            </a:r>
            <a:r>
              <a:rPr sz="850" spc="-10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Research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(OUR)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60" dirty="0">
                <a:latin typeface="Cambria"/>
                <a:cs typeface="Cambria"/>
              </a:rPr>
              <a:t>—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Search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C</a:t>
            </a:r>
            <a:r>
              <a:rPr sz="850" spc="-35" dirty="0">
                <a:latin typeface="Cambria"/>
                <a:cs typeface="Cambria"/>
              </a:rPr>
              <a:t>ommittee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co</a:t>
            </a:r>
            <a:r>
              <a:rPr sz="850" spc="15" dirty="0">
                <a:latin typeface="Cambria"/>
                <a:cs typeface="Cambria"/>
              </a:rPr>
              <a:t>`</a:t>
            </a:r>
            <a:r>
              <a:rPr sz="850" spc="-25" dirty="0">
                <a:latin typeface="Cambria"/>
                <a:cs typeface="Cambria"/>
              </a:rPr>
              <a:t>chair, for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the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fou</a:t>
            </a:r>
            <a:r>
              <a:rPr sz="850" spc="-35" dirty="0">
                <a:latin typeface="Cambria"/>
                <a:cs typeface="Cambria"/>
              </a:rPr>
              <a:t>ndin</a:t>
            </a:r>
            <a:r>
              <a:rPr sz="850" spc="-30" dirty="0">
                <a:latin typeface="Cambria"/>
                <a:cs typeface="Cambria"/>
              </a:rPr>
              <a:t>g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director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of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the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5" dirty="0">
                <a:latin typeface="Cambria"/>
                <a:cs typeface="Cambria"/>
              </a:rPr>
              <a:t>O</a:t>
            </a:r>
            <a:r>
              <a:rPr sz="850" spc="-40" dirty="0">
                <a:latin typeface="Cambria"/>
                <a:cs typeface="Cambria"/>
              </a:rPr>
              <a:t>UR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(2009–10</a:t>
            </a:r>
            <a:r>
              <a:rPr sz="850" spc="-30" dirty="0">
                <a:latin typeface="Cambria"/>
                <a:cs typeface="Cambria"/>
              </a:rPr>
              <a:t>)</a:t>
            </a:r>
            <a:r>
              <a:rPr sz="850" spc="-20" dirty="0">
                <a:latin typeface="Cambria"/>
                <a:cs typeface="Cambria"/>
              </a:rPr>
              <a:t>;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original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member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of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th</a:t>
            </a:r>
            <a:r>
              <a:rPr sz="850" spc="-30" dirty="0">
                <a:latin typeface="Cambria"/>
                <a:cs typeface="Cambria"/>
              </a:rPr>
              <a:t>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5" dirty="0">
                <a:latin typeface="Cambria"/>
                <a:cs typeface="Cambria"/>
              </a:rPr>
              <a:t>OUR</a:t>
            </a:r>
            <a:r>
              <a:rPr sz="850" spc="-20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Fac</a:t>
            </a:r>
            <a:r>
              <a:rPr sz="850" spc="-25" dirty="0">
                <a:latin typeface="Cambria"/>
                <a:cs typeface="Cambria"/>
              </a:rPr>
              <a:t>ulty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Advisory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Boar</a:t>
            </a:r>
            <a:r>
              <a:rPr sz="850" spc="-35" dirty="0">
                <a:latin typeface="Cambria"/>
                <a:cs typeface="Cambria"/>
              </a:rPr>
              <a:t>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(2011–);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currently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Advisory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Boar</a:t>
            </a:r>
            <a:r>
              <a:rPr sz="850" spc="-35" dirty="0">
                <a:latin typeface="Cambria"/>
                <a:cs typeface="Cambria"/>
              </a:rPr>
              <a:t>d</a:t>
            </a:r>
            <a:r>
              <a:rPr sz="850" spc="-10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co</a:t>
            </a:r>
            <a:r>
              <a:rPr sz="850" spc="15" dirty="0">
                <a:latin typeface="Cambria"/>
                <a:cs typeface="Cambria"/>
              </a:rPr>
              <a:t>`</a:t>
            </a:r>
            <a:r>
              <a:rPr sz="850" spc="-30" dirty="0">
                <a:latin typeface="Cambria"/>
                <a:cs typeface="Cambria"/>
              </a:rPr>
              <a:t>chair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(201</a:t>
            </a:r>
            <a:r>
              <a:rPr sz="850" spc="-40" dirty="0">
                <a:latin typeface="Cambria"/>
                <a:cs typeface="Cambria"/>
              </a:rPr>
              <a:t>4</a:t>
            </a:r>
            <a:r>
              <a:rPr sz="850" spc="-30" dirty="0">
                <a:latin typeface="Cambria"/>
                <a:cs typeface="Cambria"/>
              </a:rPr>
              <a:t>–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0" dirty="0">
                <a:latin typeface="Cambria"/>
                <a:cs typeface="Cambria"/>
              </a:rPr>
              <a:t>).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5614" y="5640081"/>
            <a:ext cx="105219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40" dirty="0">
                <a:latin typeface="Cambria"/>
                <a:cs typeface="Cambria"/>
              </a:rPr>
              <a:t>Teachi</a:t>
            </a:r>
            <a:r>
              <a:rPr sz="850" b="1" spc="-35" dirty="0">
                <a:latin typeface="Cambria"/>
                <a:cs typeface="Cambria"/>
              </a:rPr>
              <a:t>ng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30" dirty="0">
                <a:latin typeface="Cambria"/>
                <a:cs typeface="Cambria"/>
              </a:rPr>
              <a:t>Publi</a:t>
            </a:r>
            <a:r>
              <a:rPr sz="850" b="1" spc="-35" dirty="0">
                <a:latin typeface="Cambria"/>
                <a:cs typeface="Cambria"/>
              </a:rPr>
              <a:t>c</a:t>
            </a:r>
            <a:r>
              <a:rPr sz="850" b="1" spc="-30" dirty="0">
                <a:latin typeface="Cambria"/>
                <a:cs typeface="Cambria"/>
              </a:rPr>
              <a:t>atio</a:t>
            </a:r>
            <a:r>
              <a:rPr sz="850" b="1" spc="-45" dirty="0">
                <a:latin typeface="Cambria"/>
                <a:cs typeface="Cambria"/>
              </a:rPr>
              <a:t>n</a:t>
            </a:r>
            <a:r>
              <a:rPr sz="850" b="1" spc="-30" dirty="0">
                <a:latin typeface="Cambria"/>
                <a:cs typeface="Cambria"/>
              </a:rPr>
              <a:t>s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67071" y="5901581"/>
            <a:ext cx="3794760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830" marR="5080" indent="-151130">
              <a:lnSpc>
                <a:spcPct val="98400"/>
              </a:lnSpc>
              <a:buFont typeface="Symbol"/>
              <a:buChar char=""/>
              <a:tabLst>
                <a:tab pos="164465" algn="l"/>
              </a:tabLst>
            </a:pPr>
            <a:r>
              <a:rPr sz="850" spc="-35" dirty="0">
                <a:latin typeface="Cambria"/>
                <a:cs typeface="Cambria"/>
              </a:rPr>
              <a:t>4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b</a:t>
            </a:r>
            <a:r>
              <a:rPr sz="850" spc="-30" dirty="0">
                <a:latin typeface="Cambria"/>
                <a:cs typeface="Cambria"/>
              </a:rPr>
              <a:t>ooks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for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my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classes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for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Virginia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history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classes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</a:t>
            </a:r>
            <a:r>
              <a:rPr sz="850" spc="-40" dirty="0">
                <a:latin typeface="Cambria"/>
                <a:cs typeface="Cambria"/>
              </a:rPr>
              <a:t>ny</a:t>
            </a:r>
            <a:r>
              <a:rPr sz="850" spc="-50" dirty="0">
                <a:latin typeface="Cambria"/>
                <a:cs typeface="Cambria"/>
              </a:rPr>
              <a:t>w</a:t>
            </a:r>
            <a:r>
              <a:rPr sz="850" spc="-40" dirty="0">
                <a:latin typeface="Cambria"/>
                <a:cs typeface="Cambria"/>
              </a:rPr>
              <a:t>h</a:t>
            </a:r>
            <a:r>
              <a:rPr sz="850" spc="-35" dirty="0">
                <a:latin typeface="Cambria"/>
                <a:cs typeface="Cambria"/>
              </a:rPr>
              <a:t>e</a:t>
            </a:r>
            <a:r>
              <a:rPr sz="850" spc="-30" dirty="0">
                <a:latin typeface="Cambria"/>
                <a:cs typeface="Cambria"/>
              </a:rPr>
              <a:t>r</a:t>
            </a:r>
            <a:r>
              <a:rPr sz="850" spc="-35" dirty="0">
                <a:latin typeface="Cambria"/>
                <a:cs typeface="Cambria"/>
              </a:rPr>
              <a:t>e</a:t>
            </a:r>
            <a:r>
              <a:rPr sz="850" spc="-20" dirty="0">
                <a:latin typeface="Cambria"/>
                <a:cs typeface="Cambria"/>
              </a:rPr>
              <a:t>;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4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journal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articles</a:t>
            </a:r>
            <a:r>
              <a:rPr sz="850" spc="-20" dirty="0">
                <a:latin typeface="Cambria"/>
                <a:cs typeface="Cambria"/>
              </a:rPr>
              <a:t>   </a:t>
            </a:r>
            <a:r>
              <a:rPr sz="850" spc="-25" dirty="0">
                <a:latin typeface="Cambria"/>
                <a:cs typeface="Cambria"/>
              </a:rPr>
              <a:t>for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45" dirty="0">
                <a:latin typeface="Cambria"/>
                <a:cs typeface="Cambria"/>
              </a:rPr>
              <a:t>K</a:t>
            </a:r>
            <a:r>
              <a:rPr sz="850" spc="-35" dirty="0">
                <a:latin typeface="Cambria"/>
                <a:cs typeface="Cambria"/>
              </a:rPr>
              <a:t>–12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</a:t>
            </a:r>
            <a:r>
              <a:rPr sz="850" spc="-40" dirty="0">
                <a:latin typeface="Cambria"/>
                <a:cs typeface="Cambria"/>
              </a:rPr>
              <a:t>n</a:t>
            </a:r>
            <a:r>
              <a:rPr sz="850" spc="-35" dirty="0">
                <a:latin typeface="Cambria"/>
                <a:cs typeface="Cambria"/>
              </a:rPr>
              <a:t>d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college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teachers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anywhe</a:t>
            </a:r>
            <a:r>
              <a:rPr sz="850" spc="-30" dirty="0">
                <a:latin typeface="Cambria"/>
                <a:cs typeface="Cambria"/>
              </a:rPr>
              <a:t>r</a:t>
            </a:r>
            <a:r>
              <a:rPr sz="850" spc="-25" dirty="0">
                <a:latin typeface="Cambria"/>
                <a:cs typeface="Cambria"/>
              </a:rPr>
              <a:t>e;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3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b</a:t>
            </a:r>
            <a:r>
              <a:rPr sz="850" spc="-40" dirty="0">
                <a:latin typeface="Cambria"/>
                <a:cs typeface="Cambria"/>
              </a:rPr>
              <a:t>o</a:t>
            </a:r>
            <a:r>
              <a:rPr sz="850" spc="-30" dirty="0">
                <a:latin typeface="Cambria"/>
                <a:cs typeface="Cambria"/>
              </a:rPr>
              <a:t>oks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(2011;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50" dirty="0">
                <a:latin typeface="Cambria"/>
                <a:cs typeface="Cambria"/>
              </a:rPr>
              <a:t>w</a:t>
            </a:r>
            <a:r>
              <a:rPr sz="850" spc="-25" dirty="0">
                <a:latin typeface="Cambria"/>
                <a:cs typeface="Cambria"/>
              </a:rPr>
              <a:t>i</a:t>
            </a:r>
            <a:r>
              <a:rPr sz="850" spc="-40" dirty="0">
                <a:latin typeface="Cambria"/>
                <a:cs typeface="Cambria"/>
              </a:rPr>
              <a:t>d</a:t>
            </a:r>
            <a:r>
              <a:rPr sz="850" spc="-35" dirty="0">
                <a:latin typeface="Cambria"/>
                <a:cs typeface="Cambria"/>
              </a:rPr>
              <a:t>e</a:t>
            </a:r>
            <a:r>
              <a:rPr sz="850" spc="-25" dirty="0">
                <a:latin typeface="Cambria"/>
                <a:cs typeface="Cambria"/>
              </a:rPr>
              <a:t>ly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</a:t>
            </a:r>
            <a:r>
              <a:rPr sz="850" spc="-40" dirty="0">
                <a:latin typeface="Cambria"/>
                <a:cs typeface="Cambria"/>
              </a:rPr>
              <a:t>do</a:t>
            </a:r>
            <a:r>
              <a:rPr sz="850" spc="-30" dirty="0">
                <a:latin typeface="Cambria"/>
                <a:cs typeface="Cambria"/>
              </a:rPr>
              <a:t>pt</a:t>
            </a:r>
            <a:r>
              <a:rPr sz="850" spc="-35" dirty="0">
                <a:latin typeface="Cambria"/>
                <a:cs typeface="Cambria"/>
              </a:rPr>
              <a:t>ed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i</a:t>
            </a:r>
            <a:r>
              <a:rPr sz="850" spc="-35" dirty="0">
                <a:latin typeface="Cambria"/>
                <a:cs typeface="Cambria"/>
              </a:rPr>
              <a:t>n</a:t>
            </a:r>
            <a:r>
              <a:rPr sz="850" spc="-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V</a:t>
            </a:r>
            <a:r>
              <a:rPr sz="850" spc="-25" dirty="0">
                <a:latin typeface="Cambria"/>
                <a:cs typeface="Cambria"/>
              </a:rPr>
              <a:t>i</a:t>
            </a:r>
            <a:r>
              <a:rPr sz="850" spc="-30" dirty="0">
                <a:latin typeface="Cambria"/>
                <a:cs typeface="Cambria"/>
              </a:rPr>
              <a:t>rg</a:t>
            </a:r>
            <a:r>
              <a:rPr sz="850" spc="-25" dirty="0">
                <a:latin typeface="Cambria"/>
                <a:cs typeface="Cambria"/>
              </a:rPr>
              <a:t>i</a:t>
            </a:r>
            <a:r>
              <a:rPr sz="850" spc="-35" dirty="0">
                <a:latin typeface="Cambria"/>
                <a:cs typeface="Cambria"/>
              </a:rPr>
              <a:t>n</a:t>
            </a:r>
            <a:r>
              <a:rPr sz="850" spc="-25" dirty="0">
                <a:latin typeface="Cambria"/>
                <a:cs typeface="Cambria"/>
              </a:rPr>
              <a:t>ia,</a:t>
            </a:r>
            <a:r>
              <a:rPr sz="850" spc="-30" dirty="0">
                <a:latin typeface="Cambria"/>
                <a:cs typeface="Cambria"/>
              </a:rPr>
              <a:t> on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Virginia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5" dirty="0">
                <a:latin typeface="Cambria"/>
                <a:cs typeface="Cambria"/>
              </a:rPr>
              <a:t>U</a:t>
            </a:r>
            <a:r>
              <a:rPr sz="850" spc="-30" dirty="0">
                <a:latin typeface="Cambria"/>
                <a:cs typeface="Cambria"/>
              </a:rPr>
              <a:t>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history)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for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4t</a:t>
            </a:r>
            <a:r>
              <a:rPr sz="850" spc="-40" dirty="0">
                <a:latin typeface="Cambria"/>
                <a:cs typeface="Cambria"/>
              </a:rPr>
              <a:t>h</a:t>
            </a:r>
            <a:r>
              <a:rPr sz="850" spc="-30" dirty="0">
                <a:latin typeface="Cambria"/>
                <a:cs typeface="Cambria"/>
              </a:rPr>
              <a:t>–6th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gr</a:t>
            </a:r>
            <a:r>
              <a:rPr sz="850" spc="-30" dirty="0">
                <a:latin typeface="Cambria"/>
                <a:cs typeface="Cambria"/>
              </a:rPr>
              <a:t>aders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</a:t>
            </a:r>
            <a:r>
              <a:rPr sz="850" spc="-40" dirty="0">
                <a:latin typeface="Cambria"/>
                <a:cs typeface="Cambria"/>
              </a:rPr>
              <a:t>n</a:t>
            </a:r>
            <a:r>
              <a:rPr sz="850" spc="-35" dirty="0">
                <a:latin typeface="Cambria"/>
                <a:cs typeface="Cambria"/>
              </a:rPr>
              <a:t>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their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teachers.</a:t>
            </a:r>
            <a:endParaRPr sz="850">
              <a:latin typeface="Cambria"/>
              <a:cs typeface="Cambria"/>
            </a:endParaRPr>
          </a:p>
          <a:p>
            <a:pPr marL="163830" marR="432434" indent="-151130">
              <a:lnSpc>
                <a:spcPts val="1000"/>
              </a:lnSpc>
              <a:spcBef>
                <a:spcPts val="90"/>
              </a:spcBef>
              <a:buFont typeface="Symbol"/>
              <a:buChar char=""/>
              <a:tabLst>
                <a:tab pos="164465" algn="l"/>
              </a:tabLst>
            </a:pPr>
            <a:r>
              <a:rPr sz="850" i="1" spc="-30" dirty="0">
                <a:latin typeface="Cambria"/>
                <a:cs typeface="Cambria"/>
              </a:rPr>
              <a:t>Cradle</a:t>
            </a:r>
            <a:r>
              <a:rPr sz="850" i="1" spc="-15" dirty="0">
                <a:latin typeface="Cambria"/>
                <a:cs typeface="Cambria"/>
              </a:rPr>
              <a:t> </a:t>
            </a:r>
            <a:r>
              <a:rPr sz="850" i="1" spc="-25" dirty="0">
                <a:latin typeface="Cambria"/>
                <a:cs typeface="Cambria"/>
              </a:rPr>
              <a:t>of</a:t>
            </a:r>
            <a:r>
              <a:rPr sz="850" i="1" spc="-15" dirty="0">
                <a:latin typeface="Cambria"/>
                <a:cs typeface="Cambria"/>
              </a:rPr>
              <a:t> </a:t>
            </a:r>
            <a:r>
              <a:rPr sz="850" i="1" spc="-35" dirty="0">
                <a:latin typeface="Cambria"/>
                <a:cs typeface="Cambria"/>
              </a:rPr>
              <a:t>America</a:t>
            </a:r>
            <a:r>
              <a:rPr sz="850" i="1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made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50" dirty="0">
                <a:latin typeface="Cambria"/>
                <a:cs typeface="Cambria"/>
              </a:rPr>
              <a:t>H</a:t>
            </a:r>
            <a:r>
              <a:rPr sz="850" spc="-25" dirty="0">
                <a:latin typeface="Cambria"/>
                <a:cs typeface="Cambria"/>
              </a:rPr>
              <a:t>i</a:t>
            </a:r>
            <a:r>
              <a:rPr sz="850" spc="-35" dirty="0">
                <a:latin typeface="Cambria"/>
                <a:cs typeface="Cambria"/>
              </a:rPr>
              <a:t>s</a:t>
            </a:r>
            <a:r>
              <a:rPr sz="850" spc="-25" dirty="0">
                <a:latin typeface="Cambria"/>
                <a:cs typeface="Cambria"/>
              </a:rPr>
              <a:t>t</a:t>
            </a:r>
            <a:r>
              <a:rPr sz="850" spc="-40" dirty="0">
                <a:latin typeface="Cambria"/>
                <a:cs typeface="Cambria"/>
              </a:rPr>
              <a:t>o</a:t>
            </a:r>
            <a:r>
              <a:rPr sz="850" spc="-30" dirty="0">
                <a:latin typeface="Cambria"/>
                <a:cs typeface="Cambria"/>
              </a:rPr>
              <a:t>ry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Boo</a:t>
            </a:r>
            <a:r>
              <a:rPr sz="850" spc="-35" dirty="0">
                <a:latin typeface="Cambria"/>
                <a:cs typeface="Cambria"/>
              </a:rPr>
              <a:t>k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Club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s</a:t>
            </a:r>
            <a:r>
              <a:rPr sz="850" spc="-30" dirty="0">
                <a:latin typeface="Cambria"/>
                <a:cs typeface="Cambria"/>
              </a:rPr>
              <a:t>ele</a:t>
            </a:r>
            <a:r>
              <a:rPr sz="850" spc="-25" dirty="0">
                <a:latin typeface="Cambria"/>
                <a:cs typeface="Cambria"/>
              </a:rPr>
              <a:t>cti</a:t>
            </a:r>
            <a:r>
              <a:rPr sz="850" spc="-40" dirty="0">
                <a:latin typeface="Cambria"/>
                <a:cs typeface="Cambria"/>
              </a:rPr>
              <a:t>o</a:t>
            </a:r>
            <a:r>
              <a:rPr sz="850" spc="-35" dirty="0">
                <a:latin typeface="Cambria"/>
                <a:cs typeface="Cambria"/>
              </a:rPr>
              <a:t>n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(</a:t>
            </a:r>
            <a:r>
              <a:rPr sz="850" spc="-40" dirty="0">
                <a:latin typeface="Cambria"/>
                <a:cs typeface="Cambria"/>
              </a:rPr>
              <a:t>2007</a:t>
            </a:r>
            <a:r>
              <a:rPr sz="850" spc="-25" dirty="0">
                <a:latin typeface="Cambria"/>
                <a:cs typeface="Cambria"/>
              </a:rPr>
              <a:t>)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i</a:t>
            </a:r>
            <a:r>
              <a:rPr sz="850" spc="-35" dirty="0">
                <a:latin typeface="Cambria"/>
                <a:cs typeface="Cambria"/>
              </a:rPr>
              <a:t>n</a:t>
            </a:r>
            <a:r>
              <a:rPr sz="850" spc="-10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view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of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its</a:t>
            </a:r>
            <a:r>
              <a:rPr sz="850" spc="-30" dirty="0">
                <a:latin typeface="Cambria"/>
                <a:cs typeface="Cambria"/>
              </a:rPr>
              <a:t> perceived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potential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f</a:t>
            </a:r>
            <a:r>
              <a:rPr sz="850" spc="-30" dirty="0">
                <a:latin typeface="Cambria"/>
                <a:cs typeface="Cambria"/>
              </a:rPr>
              <a:t>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rea</a:t>
            </a:r>
            <a:r>
              <a:rPr sz="850" spc="-35" dirty="0">
                <a:latin typeface="Cambria"/>
                <a:cs typeface="Cambria"/>
              </a:rPr>
              <a:t>ch</a:t>
            </a:r>
            <a:r>
              <a:rPr sz="850" spc="-30" dirty="0">
                <a:latin typeface="Cambria"/>
                <a:cs typeface="Cambria"/>
              </a:rPr>
              <a:t>ing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a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b</a:t>
            </a:r>
            <a:r>
              <a:rPr sz="850" spc="-30" dirty="0">
                <a:latin typeface="Cambria"/>
                <a:cs typeface="Cambria"/>
              </a:rPr>
              <a:t>r</a:t>
            </a:r>
            <a:r>
              <a:rPr sz="850" spc="-40" dirty="0">
                <a:latin typeface="Cambria"/>
                <a:cs typeface="Cambria"/>
              </a:rPr>
              <a:t>o</a:t>
            </a:r>
            <a:r>
              <a:rPr sz="850" spc="-35" dirty="0">
                <a:latin typeface="Cambria"/>
                <a:cs typeface="Cambria"/>
              </a:rPr>
              <a:t>ad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au</a:t>
            </a:r>
            <a:r>
              <a:rPr sz="850" spc="-40" dirty="0">
                <a:latin typeface="Cambria"/>
                <a:cs typeface="Cambria"/>
              </a:rPr>
              <a:t>d</a:t>
            </a:r>
            <a:r>
              <a:rPr sz="850" spc="-25" dirty="0">
                <a:latin typeface="Cambria"/>
                <a:cs typeface="Cambria"/>
              </a:rPr>
              <a:t>i</a:t>
            </a:r>
            <a:r>
              <a:rPr sz="850" spc="-35" dirty="0">
                <a:latin typeface="Cambria"/>
                <a:cs typeface="Cambria"/>
              </a:rPr>
              <a:t>e</a:t>
            </a:r>
            <a:r>
              <a:rPr sz="850" spc="-30" dirty="0">
                <a:latin typeface="Cambria"/>
                <a:cs typeface="Cambria"/>
              </a:rPr>
              <a:t>nce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o</a:t>
            </a:r>
            <a:r>
              <a:rPr sz="850" spc="-20" dirty="0">
                <a:latin typeface="Cambria"/>
                <a:cs typeface="Cambria"/>
              </a:rPr>
              <a:t>f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g</a:t>
            </a:r>
            <a:r>
              <a:rPr sz="850" spc="-35" dirty="0">
                <a:latin typeface="Cambria"/>
                <a:cs typeface="Cambria"/>
              </a:rPr>
              <a:t>enera</a:t>
            </a:r>
            <a:r>
              <a:rPr sz="850" spc="-20" dirty="0">
                <a:latin typeface="Cambria"/>
                <a:cs typeface="Cambria"/>
              </a:rPr>
              <a:t>l</a:t>
            </a:r>
            <a:r>
              <a:rPr sz="850" spc="-10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readers.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5614" y="6673007"/>
            <a:ext cx="152844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35" dirty="0">
                <a:latin typeface="Cambria"/>
                <a:cs typeface="Cambria"/>
              </a:rPr>
              <a:t>Outr</a:t>
            </a:r>
            <a:r>
              <a:rPr sz="850" b="1" spc="-40" dirty="0">
                <a:latin typeface="Cambria"/>
                <a:cs typeface="Cambria"/>
              </a:rPr>
              <a:t>e</a:t>
            </a:r>
            <a:r>
              <a:rPr sz="850" b="1" spc="-35" dirty="0">
                <a:latin typeface="Cambria"/>
                <a:cs typeface="Cambria"/>
              </a:rPr>
              <a:t>ac</a:t>
            </a:r>
            <a:r>
              <a:rPr sz="850" b="1" spc="-40" dirty="0">
                <a:latin typeface="Cambria"/>
                <a:cs typeface="Cambria"/>
              </a:rPr>
              <a:t>h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40" dirty="0">
                <a:latin typeface="Cambria"/>
                <a:cs typeface="Cambria"/>
              </a:rPr>
              <a:t>E</a:t>
            </a:r>
            <a:r>
              <a:rPr sz="850" b="1" spc="-35" dirty="0">
                <a:latin typeface="Cambria"/>
                <a:cs typeface="Cambria"/>
              </a:rPr>
              <a:t>xce</a:t>
            </a:r>
            <a:r>
              <a:rPr sz="850" b="1" spc="-20" dirty="0">
                <a:latin typeface="Cambria"/>
                <a:cs typeface="Cambria"/>
              </a:rPr>
              <a:t>ll</a:t>
            </a:r>
            <a:r>
              <a:rPr sz="850" b="1" spc="-40" dirty="0">
                <a:latin typeface="Cambria"/>
                <a:cs typeface="Cambria"/>
              </a:rPr>
              <a:t>enc</a:t>
            </a:r>
            <a:r>
              <a:rPr sz="850" b="1" spc="-35" dirty="0">
                <a:latin typeface="Cambria"/>
                <a:cs typeface="Cambria"/>
              </a:rPr>
              <a:t>e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25" dirty="0">
                <a:latin typeface="Cambria"/>
                <a:cs typeface="Cambria"/>
              </a:rPr>
              <a:t>i</a:t>
            </a:r>
            <a:r>
              <a:rPr sz="850" b="1" spc="-40" dirty="0">
                <a:latin typeface="Cambria"/>
                <a:cs typeface="Cambria"/>
              </a:rPr>
              <a:t>n</a:t>
            </a:r>
            <a:r>
              <a:rPr sz="850" b="1" spc="-15" dirty="0">
                <a:latin typeface="Cambria"/>
                <a:cs typeface="Cambria"/>
              </a:rPr>
              <a:t> </a:t>
            </a:r>
            <a:r>
              <a:rPr sz="850" b="1" spc="-40" dirty="0">
                <a:latin typeface="Cambria"/>
                <a:cs typeface="Cambria"/>
              </a:rPr>
              <a:t>Te</a:t>
            </a:r>
            <a:r>
              <a:rPr sz="850" b="1" spc="-35" dirty="0">
                <a:latin typeface="Cambria"/>
                <a:cs typeface="Cambria"/>
              </a:rPr>
              <a:t>aching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7071" y="6934506"/>
            <a:ext cx="3475990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830" marR="5080" indent="-151130">
              <a:lnSpc>
                <a:spcPct val="100000"/>
              </a:lnSpc>
              <a:buFont typeface="Symbol"/>
              <a:buChar char=""/>
              <a:tabLst>
                <a:tab pos="164465" algn="l"/>
              </a:tabLst>
            </a:pPr>
            <a:r>
              <a:rPr sz="850" spc="-35" dirty="0">
                <a:latin typeface="Cambria"/>
                <a:cs typeface="Cambria"/>
              </a:rPr>
              <a:t>Led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and/or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55" dirty="0">
                <a:latin typeface="Cambria"/>
                <a:cs typeface="Cambria"/>
              </a:rPr>
              <a:t>m</a:t>
            </a:r>
            <a:r>
              <a:rPr sz="850" spc="-30" dirty="0">
                <a:latin typeface="Cambria"/>
                <a:cs typeface="Cambria"/>
              </a:rPr>
              <a:t>a</a:t>
            </a:r>
            <a:r>
              <a:rPr sz="850" spc="-40" dirty="0">
                <a:latin typeface="Cambria"/>
                <a:cs typeface="Cambria"/>
              </a:rPr>
              <a:t>d</a:t>
            </a:r>
            <a:r>
              <a:rPr sz="850" spc="-30" dirty="0">
                <a:latin typeface="Cambria"/>
                <a:cs typeface="Cambria"/>
              </a:rPr>
              <a:t>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40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presentations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at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50" dirty="0">
                <a:latin typeface="Cambria"/>
                <a:cs typeface="Cambria"/>
              </a:rPr>
              <a:t>w</a:t>
            </a:r>
            <a:r>
              <a:rPr sz="850" spc="-40" dirty="0">
                <a:latin typeface="Cambria"/>
                <a:cs typeface="Cambria"/>
              </a:rPr>
              <a:t>o</a:t>
            </a:r>
            <a:r>
              <a:rPr sz="850" spc="-30" dirty="0">
                <a:latin typeface="Cambria"/>
                <a:cs typeface="Cambria"/>
              </a:rPr>
              <a:t>r</a:t>
            </a:r>
            <a:r>
              <a:rPr sz="850" spc="-35" dirty="0">
                <a:latin typeface="Cambria"/>
                <a:cs typeface="Cambria"/>
              </a:rPr>
              <a:t>ks</a:t>
            </a:r>
            <a:r>
              <a:rPr sz="850" spc="-40" dirty="0">
                <a:latin typeface="Cambria"/>
                <a:cs typeface="Cambria"/>
              </a:rPr>
              <a:t>ho</a:t>
            </a:r>
            <a:r>
              <a:rPr sz="850" spc="-30" dirty="0">
                <a:latin typeface="Cambria"/>
                <a:cs typeface="Cambria"/>
              </a:rPr>
              <a:t>ps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for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5" dirty="0">
                <a:latin typeface="Cambria"/>
                <a:cs typeface="Cambria"/>
              </a:rPr>
              <a:t>K</a:t>
            </a:r>
            <a:r>
              <a:rPr sz="850" spc="-35" dirty="0">
                <a:latin typeface="Cambria"/>
                <a:cs typeface="Cambria"/>
              </a:rPr>
              <a:t>–12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tea</a:t>
            </a:r>
            <a:r>
              <a:rPr sz="850" spc="-35" dirty="0">
                <a:latin typeface="Cambria"/>
                <a:cs typeface="Cambria"/>
              </a:rPr>
              <a:t>cher</a:t>
            </a:r>
            <a:r>
              <a:rPr sz="850" spc="-25" dirty="0">
                <a:latin typeface="Cambria"/>
                <a:cs typeface="Cambria"/>
              </a:rPr>
              <a:t>s;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tau</a:t>
            </a:r>
            <a:r>
              <a:rPr sz="850" spc="-40" dirty="0">
                <a:latin typeface="Cambria"/>
                <a:cs typeface="Cambria"/>
              </a:rPr>
              <a:t>gh</a:t>
            </a:r>
            <a:r>
              <a:rPr sz="850" spc="-25" dirty="0">
                <a:latin typeface="Cambria"/>
                <a:cs typeface="Cambria"/>
              </a:rPr>
              <a:t>t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2</a:t>
            </a:r>
            <a:r>
              <a:rPr sz="850" spc="-25" dirty="0">
                <a:latin typeface="Cambria"/>
                <a:cs typeface="Cambria"/>
              </a:rPr>
              <a:t> g</a:t>
            </a:r>
            <a:r>
              <a:rPr sz="850" spc="-35" dirty="0">
                <a:latin typeface="Cambria"/>
                <a:cs typeface="Cambria"/>
              </a:rPr>
              <a:t>raduat</a:t>
            </a:r>
            <a:r>
              <a:rPr sz="850" spc="-30" dirty="0">
                <a:latin typeface="Cambria"/>
                <a:cs typeface="Cambria"/>
              </a:rPr>
              <a:t>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cou</a:t>
            </a:r>
            <a:r>
              <a:rPr sz="850" spc="-30" dirty="0">
                <a:latin typeface="Cambria"/>
                <a:cs typeface="Cambria"/>
              </a:rPr>
              <a:t>rses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for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5" dirty="0">
                <a:latin typeface="Cambria"/>
                <a:cs typeface="Cambria"/>
              </a:rPr>
              <a:t>K</a:t>
            </a:r>
            <a:r>
              <a:rPr sz="850" spc="-35" dirty="0">
                <a:latin typeface="Cambria"/>
                <a:cs typeface="Cambria"/>
              </a:rPr>
              <a:t>–12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tea</a:t>
            </a:r>
            <a:r>
              <a:rPr sz="850" spc="-35" dirty="0">
                <a:latin typeface="Cambria"/>
                <a:cs typeface="Cambria"/>
              </a:rPr>
              <a:t>cher</a:t>
            </a:r>
            <a:r>
              <a:rPr sz="850" spc="-30" dirty="0">
                <a:latin typeface="Cambria"/>
                <a:cs typeface="Cambria"/>
              </a:rPr>
              <a:t>s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25" dirty="0">
                <a:latin typeface="Cambria"/>
                <a:cs typeface="Cambria"/>
              </a:rPr>
              <a:t>at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the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40" dirty="0">
                <a:latin typeface="Cambria"/>
                <a:cs typeface="Cambria"/>
              </a:rPr>
              <a:t>Ro</a:t>
            </a:r>
            <a:r>
              <a:rPr sz="850" spc="-30" dirty="0">
                <a:latin typeface="Cambria"/>
                <a:cs typeface="Cambria"/>
              </a:rPr>
              <a:t>a</a:t>
            </a:r>
            <a:r>
              <a:rPr sz="850" spc="-40" dirty="0">
                <a:latin typeface="Cambria"/>
                <a:cs typeface="Cambria"/>
              </a:rPr>
              <a:t>no</a:t>
            </a:r>
            <a:r>
              <a:rPr sz="850" spc="-35" dirty="0">
                <a:latin typeface="Cambria"/>
                <a:cs typeface="Cambria"/>
              </a:rPr>
              <a:t>ke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0" dirty="0">
                <a:latin typeface="Cambria"/>
                <a:cs typeface="Cambria"/>
              </a:rPr>
              <a:t>Higher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Educ</a:t>
            </a:r>
            <a:r>
              <a:rPr sz="850" spc="-30" dirty="0">
                <a:latin typeface="Cambria"/>
                <a:cs typeface="Cambria"/>
              </a:rPr>
              <a:t>ation</a:t>
            </a:r>
            <a:r>
              <a:rPr sz="850" spc="-15" dirty="0">
                <a:latin typeface="Cambria"/>
                <a:cs typeface="Cambria"/>
              </a:rPr>
              <a:t> </a:t>
            </a:r>
            <a:r>
              <a:rPr sz="850" spc="-35" dirty="0">
                <a:latin typeface="Cambria"/>
                <a:cs typeface="Cambria"/>
              </a:rPr>
              <a:t>Cen</a:t>
            </a:r>
            <a:r>
              <a:rPr sz="850" spc="-30" dirty="0">
                <a:latin typeface="Cambria"/>
                <a:cs typeface="Cambria"/>
              </a:rPr>
              <a:t>t</a:t>
            </a:r>
            <a:r>
              <a:rPr sz="850" spc="-25" dirty="0">
                <a:latin typeface="Cambria"/>
                <a:cs typeface="Cambria"/>
              </a:rPr>
              <a:t>er.</a:t>
            </a:r>
            <a:endParaRPr sz="8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79777" y="1252569"/>
            <a:ext cx="64297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 marR="5080" indent="-227329">
              <a:lnSpc>
                <a:spcPct val="100000"/>
              </a:lnSpc>
            </a:pP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Bullet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 poin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t 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description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s </a:t>
            </a:r>
            <a:r>
              <a:rPr lang="en-US" sz="1800" b="1" spc="-5" dirty="0">
                <a:solidFill>
                  <a:srgbClr val="C95F2B"/>
                </a:solidFill>
                <a:latin typeface="Arial"/>
                <a:cs typeface="Arial"/>
              </a:rPr>
              <a:t>highlight 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range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95F2B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C95F2B"/>
                </a:solidFill>
                <a:latin typeface="Arial"/>
                <a:cs typeface="Arial"/>
              </a:rPr>
              <a:t>f</a:t>
            </a:r>
            <a:r>
              <a:rPr sz="1800" b="1" dirty="0">
                <a:solidFill>
                  <a:srgbClr val="C95F2B"/>
                </a:solidFill>
                <a:latin typeface="Arial"/>
                <a:cs typeface="Arial"/>
              </a:rPr>
              <a:t> contributions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3875" y="3930408"/>
            <a:ext cx="51921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9500"/>
              </a:lnSpc>
            </a:pPr>
            <a:r>
              <a:rPr lang="en-US" sz="1800" b="1" spc="-5" dirty="0">
                <a:solidFill>
                  <a:srgbClr val="C95F2B"/>
                </a:solidFill>
                <a:latin typeface="Arial"/>
                <a:cs typeface="Arial"/>
              </a:rPr>
              <a:t>Brief additional explanation highlights impacts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1B915FAF-AA82-7D4D-AF39-2C4198523B0C}"/>
              </a:ext>
            </a:extLst>
          </p:cNvPr>
          <p:cNvSpPr txBox="1"/>
          <p:nvPr/>
        </p:nvSpPr>
        <p:spPr>
          <a:xfrm>
            <a:off x="5115794" y="1573634"/>
            <a:ext cx="4388285" cy="26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9235">
              <a:lnSpc>
                <a:spcPct val="102899"/>
              </a:lnSpc>
            </a:pPr>
            <a:r>
              <a:rPr lang="en-US" b="1" spc="-5" dirty="0">
                <a:solidFill>
                  <a:srgbClr val="C95F2B"/>
                </a:solidFill>
                <a:latin typeface="Arial"/>
                <a:cs typeface="Arial"/>
              </a:rPr>
              <a:t>Recognize</a:t>
            </a:r>
            <a:r>
              <a:rPr b="1" dirty="0">
                <a:solidFill>
                  <a:srgbClr val="C95F2B"/>
                </a:solidFill>
                <a:latin typeface="Arial"/>
                <a:cs typeface="Arial"/>
              </a:rPr>
              <a:t> shared</a:t>
            </a:r>
            <a:r>
              <a:rPr b="1" spc="-5" dirty="0">
                <a:solidFill>
                  <a:srgbClr val="C95F2B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C95F2B"/>
                </a:solidFill>
                <a:latin typeface="Arial"/>
                <a:cs typeface="Arial"/>
              </a:rPr>
              <a:t>contributions</a:t>
            </a:r>
            <a:endParaRPr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31426</TotalTime>
  <Words>5262</Words>
  <Application>Microsoft Macintosh PowerPoint</Application>
  <PresentationFormat>Custom</PresentationFormat>
  <Paragraphs>376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Georgia</vt:lpstr>
      <vt:lpstr>Symbol</vt:lpstr>
      <vt:lpstr>Times New Roman</vt:lpstr>
      <vt:lpstr>Office Theme</vt:lpstr>
      <vt:lpstr>PowerPoint Presentation</vt:lpstr>
      <vt:lpstr>PowerPoint Presentation</vt:lpstr>
      <vt:lpstr>Dossier Contents</vt:lpstr>
      <vt:lpstr>Distinctive Contributions and Achievements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best nomination letters accomplish the following:</vt:lpstr>
      <vt:lpstr>Things (for the nominator) to consider including:</vt:lpstr>
      <vt:lpstr>PowerPoint Presentation</vt:lpstr>
      <vt:lpstr>Statement of Teaching Philosophy</vt:lpstr>
      <vt:lpstr>PowerPoint Presentation</vt:lpstr>
      <vt:lpstr>Answer some of these questions &amp; provide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ATE Dossier Workshop.pptx</dc:title>
  <dc:creator>Kee Jeong Kim, Ph.D.</dc:creator>
  <cp:lastModifiedBy>Ann M Stevens</cp:lastModifiedBy>
  <cp:revision>44</cp:revision>
  <cp:lastPrinted>2020-10-26T19:42:02Z</cp:lastPrinted>
  <dcterms:created xsi:type="dcterms:W3CDTF">2017-10-16T17:54:57Z</dcterms:created>
  <dcterms:modified xsi:type="dcterms:W3CDTF">2021-10-26T15:44:44Z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2015-11-02T00:00:00Z</vt:filetime>
  </property>
  <property fmtid="{D5CDD505-2E9C-101B-9397-08002B2CF9AE}" pid="3" name="LastSaved">
    <vt:filetime>2017-10-16T00:00:00Z</vt:filetime>
  </property>
</Properties>
</file>